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309" r:id="rId5"/>
    <p:sldId id="308" r:id="rId6"/>
    <p:sldId id="346" r:id="rId7"/>
    <p:sldId id="294" r:id="rId8"/>
    <p:sldId id="283" r:id="rId9"/>
    <p:sldId id="288" r:id="rId10"/>
    <p:sldId id="289" r:id="rId11"/>
    <p:sldId id="293" r:id="rId12"/>
    <p:sldId id="295" r:id="rId13"/>
    <p:sldId id="296" r:id="rId14"/>
  </p:sldIdLst>
  <p:sldSz cx="12192000" cy="6858000"/>
  <p:notesSz cx="6858000" cy="9144000"/>
  <p:embeddedFontLst>
    <p:embeddedFont>
      <p:font typeface="Helvetica" panose="020B0604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8D9"/>
    <a:srgbClr val="EE8F41"/>
    <a:srgbClr val="FDFDFD"/>
    <a:srgbClr val="FBFBFB"/>
    <a:srgbClr val="090C37"/>
    <a:srgbClr val="FFD500"/>
    <a:srgbClr val="CD3087"/>
    <a:srgbClr val="66E3F4"/>
    <a:srgbClr val="DBC0F1"/>
    <a:srgbClr val="FF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83CF4-B809-4198-84E7-2A497B6A89FB}" v="32" dt="2024-11-19T14:23:15.534"/>
    <p1510:client id="{F1E00A58-971B-243A-076A-F5AF1E5AEE77}" v="56" dt="2024-11-19T14:19:2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090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E63EA-5D25-A834-DF07-D09E1AEEF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42" y="-138299"/>
            <a:ext cx="2536158" cy="71345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825EBDF-201C-3819-0C01-38322BA6455E}"/>
              </a:ext>
            </a:extLst>
          </p:cNvPr>
          <p:cNvGrpSpPr/>
          <p:nvPr userDrawn="1"/>
        </p:nvGrpSpPr>
        <p:grpSpPr>
          <a:xfrm>
            <a:off x="550606" y="1401617"/>
            <a:ext cx="8170608" cy="3829144"/>
            <a:chOff x="550606" y="1401617"/>
            <a:chExt cx="8170608" cy="38291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D7A6D-84F2-4CFE-08FE-D700382B2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606" y="1401617"/>
              <a:ext cx="8170608" cy="38291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4226FB-36D2-694C-C3DC-43A2A3C86B08}"/>
                </a:ext>
              </a:extLst>
            </p:cNvPr>
            <p:cNvSpPr txBox="1"/>
            <p:nvPr userDrawn="1"/>
          </p:nvSpPr>
          <p:spPr>
            <a:xfrm>
              <a:off x="4552335" y="3942735"/>
              <a:ext cx="4072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28 – 30 APRIL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70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B36536-493B-E58F-0EDA-E5D279568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408"/>
          <a:stretch/>
        </p:blipFill>
        <p:spPr>
          <a:xfrm rot="5400000">
            <a:off x="1538663" y="-1430714"/>
            <a:ext cx="2390021" cy="5251449"/>
          </a:xfrm>
          <a:prstGeom prst="rect">
            <a:avLst/>
          </a:prstGeom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2192692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587353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948413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909589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4304250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665310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2192692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587353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948413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909589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4304250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665310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1B04491E-BED8-DB2D-493C-C1AFD84B6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7" y="2948412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2261B-C384-7266-BA51-65915EA425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33" y="4749459"/>
            <a:ext cx="3731421" cy="17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64150F-914C-52AE-6CF7-D8FBED227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810" y="-2915568"/>
            <a:ext cx="5359729" cy="5251449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329761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100" y="1126417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100" y="37813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91100" y="580179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4811B-58DE-8D79-5A48-C9A0AF67A2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840" y="5336818"/>
            <a:ext cx="2466431" cy="11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5448"/>
            <a:ext cx="9144000" cy="69288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27C6A3AA-378C-BC1B-7C58-3A09ACDB5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0010" y="-20096"/>
            <a:ext cx="6490537" cy="6898193"/>
          </a:xfrm>
          <a:custGeom>
            <a:avLst/>
            <a:gdLst>
              <a:gd name="connsiteX0" fmla="*/ 0 w 5194300"/>
              <a:gd name="connsiteY0" fmla="*/ 0 h 6858000"/>
              <a:gd name="connsiteX1" fmla="*/ 5194300 w 5194300"/>
              <a:gd name="connsiteY1" fmla="*/ 0 h 6858000"/>
              <a:gd name="connsiteX2" fmla="*/ 5194300 w 5194300"/>
              <a:gd name="connsiteY2" fmla="*/ 6858000 h 6858000"/>
              <a:gd name="connsiteX3" fmla="*/ 0 w 5194300"/>
              <a:gd name="connsiteY3" fmla="*/ 6858000 h 6858000"/>
              <a:gd name="connsiteX4" fmla="*/ 0 w 5194300"/>
              <a:gd name="connsiteY4" fmla="*/ 0 h 6858000"/>
              <a:gd name="connsiteX0" fmla="*/ 0 w 7193922"/>
              <a:gd name="connsiteY0" fmla="*/ 0 h 6878096"/>
              <a:gd name="connsiteX1" fmla="*/ 7193922 w 7193922"/>
              <a:gd name="connsiteY1" fmla="*/ 20096 h 6878096"/>
              <a:gd name="connsiteX2" fmla="*/ 7193922 w 7193922"/>
              <a:gd name="connsiteY2" fmla="*/ 6878096 h 6878096"/>
              <a:gd name="connsiteX3" fmla="*/ 1999622 w 7193922"/>
              <a:gd name="connsiteY3" fmla="*/ 6878096 h 6878096"/>
              <a:gd name="connsiteX4" fmla="*/ 0 w 7193922"/>
              <a:gd name="connsiteY4" fmla="*/ 0 h 6878096"/>
              <a:gd name="connsiteX0" fmla="*/ 0 w 7193922"/>
              <a:gd name="connsiteY0" fmla="*/ 0 h 6898193"/>
              <a:gd name="connsiteX1" fmla="*/ 7193922 w 7193922"/>
              <a:gd name="connsiteY1" fmla="*/ 20096 h 6898193"/>
              <a:gd name="connsiteX2" fmla="*/ 7193922 w 7193922"/>
              <a:gd name="connsiteY2" fmla="*/ 6878096 h 6898193"/>
              <a:gd name="connsiteX3" fmla="*/ 10049 w 7193922"/>
              <a:gd name="connsiteY3" fmla="*/ 6898193 h 6898193"/>
              <a:gd name="connsiteX4" fmla="*/ 0 w 7193922"/>
              <a:gd name="connsiteY4" fmla="*/ 0 h 6898193"/>
              <a:gd name="connsiteX0" fmla="*/ 0 w 7193922"/>
              <a:gd name="connsiteY0" fmla="*/ 0 h 6898193"/>
              <a:gd name="connsiteX1" fmla="*/ 7193922 w 7193922"/>
              <a:gd name="connsiteY1" fmla="*/ 20096 h 6898193"/>
              <a:gd name="connsiteX2" fmla="*/ 3074097 w 7193922"/>
              <a:gd name="connsiteY2" fmla="*/ 6888144 h 6898193"/>
              <a:gd name="connsiteX3" fmla="*/ 10049 w 7193922"/>
              <a:gd name="connsiteY3" fmla="*/ 6898193 h 6898193"/>
              <a:gd name="connsiteX4" fmla="*/ 0 w 7193922"/>
              <a:gd name="connsiteY4" fmla="*/ 0 h 6898193"/>
              <a:gd name="connsiteX0" fmla="*/ 0 w 6490537"/>
              <a:gd name="connsiteY0" fmla="*/ 0 h 6898193"/>
              <a:gd name="connsiteX1" fmla="*/ 6490537 w 6490537"/>
              <a:gd name="connsiteY1" fmla="*/ 10048 h 6898193"/>
              <a:gd name="connsiteX2" fmla="*/ 3074097 w 6490537"/>
              <a:gd name="connsiteY2" fmla="*/ 6888144 h 6898193"/>
              <a:gd name="connsiteX3" fmla="*/ 10049 w 6490537"/>
              <a:gd name="connsiteY3" fmla="*/ 6898193 h 6898193"/>
              <a:gd name="connsiteX4" fmla="*/ 0 w 6490537"/>
              <a:gd name="connsiteY4" fmla="*/ 0 h 689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0537" h="6898193">
                <a:moveTo>
                  <a:pt x="0" y="0"/>
                </a:moveTo>
                <a:lnTo>
                  <a:pt x="6490537" y="10048"/>
                </a:lnTo>
                <a:lnTo>
                  <a:pt x="3074097" y="6888144"/>
                </a:lnTo>
                <a:lnTo>
                  <a:pt x="10049" y="6898193"/>
                </a:lnTo>
                <a:cubicBezTo>
                  <a:pt x="6699" y="4598795"/>
                  <a:pt x="3350" y="2299398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1966259"/>
            <a:ext cx="4586800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500"/>
              </a:lnSpc>
              <a:defRPr sz="33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SURNAME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2985019"/>
            <a:ext cx="4586800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EE8F4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JOB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645843"/>
            <a:ext cx="4586800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body copy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7A994A-1CD0-77B3-DCA7-94BEB87E1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630" r="47008"/>
          <a:stretch/>
        </p:blipFill>
        <p:spPr>
          <a:xfrm>
            <a:off x="9984572" y="-20096"/>
            <a:ext cx="2207428" cy="2545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070C5-6DC5-7D78-1A2F-D80501D650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716" y="5255948"/>
            <a:ext cx="2716859" cy="12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96419" y="-1593312"/>
            <a:ext cx="5855233" cy="8901812"/>
          </a:xfrm>
          <a:custGeom>
            <a:avLst/>
            <a:gdLst>
              <a:gd name="connsiteX0" fmla="*/ 0 w 6083979"/>
              <a:gd name="connsiteY0" fmla="*/ 0 h 9478705"/>
              <a:gd name="connsiteX1" fmla="*/ 6083979 w 6083979"/>
              <a:gd name="connsiteY1" fmla="*/ 0 h 9478705"/>
              <a:gd name="connsiteX2" fmla="*/ 6083979 w 6083979"/>
              <a:gd name="connsiteY2" fmla="*/ 9478705 h 9478705"/>
              <a:gd name="connsiteX3" fmla="*/ 0 w 6083979"/>
              <a:gd name="connsiteY3" fmla="*/ 9478705 h 9478705"/>
              <a:gd name="connsiteX4" fmla="*/ 0 w 6083979"/>
              <a:gd name="connsiteY4" fmla="*/ 0 h 9478705"/>
              <a:gd name="connsiteX0" fmla="*/ 834064 w 6083979"/>
              <a:gd name="connsiteY0" fmla="*/ 2641437 h 9478705"/>
              <a:gd name="connsiteX1" fmla="*/ 6083979 w 6083979"/>
              <a:gd name="connsiteY1" fmla="*/ 0 h 9478705"/>
              <a:gd name="connsiteX2" fmla="*/ 6083979 w 6083979"/>
              <a:gd name="connsiteY2" fmla="*/ 9478705 h 9478705"/>
              <a:gd name="connsiteX3" fmla="*/ 0 w 6083979"/>
              <a:gd name="connsiteY3" fmla="*/ 9478705 h 9478705"/>
              <a:gd name="connsiteX4" fmla="*/ 834064 w 6083979"/>
              <a:gd name="connsiteY4" fmla="*/ 2641437 h 9478705"/>
              <a:gd name="connsiteX0" fmla="*/ 277187 w 6083979"/>
              <a:gd name="connsiteY0" fmla="*/ 2801366 h 9478705"/>
              <a:gd name="connsiteX1" fmla="*/ 6083979 w 6083979"/>
              <a:gd name="connsiteY1" fmla="*/ 0 h 9478705"/>
              <a:gd name="connsiteX2" fmla="*/ 6083979 w 6083979"/>
              <a:gd name="connsiteY2" fmla="*/ 9478705 h 9478705"/>
              <a:gd name="connsiteX3" fmla="*/ 0 w 6083979"/>
              <a:gd name="connsiteY3" fmla="*/ 9478705 h 9478705"/>
              <a:gd name="connsiteX4" fmla="*/ 277187 w 6083979"/>
              <a:gd name="connsiteY4" fmla="*/ 2801366 h 9478705"/>
              <a:gd name="connsiteX0" fmla="*/ 277187 w 6132420"/>
              <a:gd name="connsiteY0" fmla="*/ 2626657 h 9303996"/>
              <a:gd name="connsiteX1" fmla="*/ 6132420 w 6132420"/>
              <a:gd name="connsiteY1" fmla="*/ 0 h 9303996"/>
              <a:gd name="connsiteX2" fmla="*/ 6083979 w 6132420"/>
              <a:gd name="connsiteY2" fmla="*/ 9303996 h 9303996"/>
              <a:gd name="connsiteX3" fmla="*/ 0 w 6132420"/>
              <a:gd name="connsiteY3" fmla="*/ 9303996 h 9303996"/>
              <a:gd name="connsiteX4" fmla="*/ 277187 w 6132420"/>
              <a:gd name="connsiteY4" fmla="*/ 2626657 h 9303996"/>
              <a:gd name="connsiteX0" fmla="*/ 277187 w 6132420"/>
              <a:gd name="connsiteY0" fmla="*/ 2626657 h 9303996"/>
              <a:gd name="connsiteX1" fmla="*/ 6132420 w 6132420"/>
              <a:gd name="connsiteY1" fmla="*/ 0 h 9303996"/>
              <a:gd name="connsiteX2" fmla="*/ 6095671 w 6132420"/>
              <a:gd name="connsiteY2" fmla="*/ 7590933 h 9303996"/>
              <a:gd name="connsiteX3" fmla="*/ 0 w 6132420"/>
              <a:gd name="connsiteY3" fmla="*/ 9303996 h 9303996"/>
              <a:gd name="connsiteX4" fmla="*/ 277187 w 6132420"/>
              <a:gd name="connsiteY4" fmla="*/ 2626657 h 9303996"/>
              <a:gd name="connsiteX0" fmla="*/ 0 w 5855233"/>
              <a:gd name="connsiteY0" fmla="*/ 2626657 h 8901812"/>
              <a:gd name="connsiteX1" fmla="*/ 5855233 w 5855233"/>
              <a:gd name="connsiteY1" fmla="*/ 0 h 8901812"/>
              <a:gd name="connsiteX2" fmla="*/ 5818484 w 5855233"/>
              <a:gd name="connsiteY2" fmla="*/ 7590933 h 8901812"/>
              <a:gd name="connsiteX3" fmla="*/ 2782541 w 5855233"/>
              <a:gd name="connsiteY3" fmla="*/ 8901812 h 8901812"/>
              <a:gd name="connsiteX4" fmla="*/ 0 w 5855233"/>
              <a:gd name="connsiteY4" fmla="*/ 2626657 h 890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233" h="8901812">
                <a:moveTo>
                  <a:pt x="0" y="2626657"/>
                </a:moveTo>
                <a:lnTo>
                  <a:pt x="5855233" y="0"/>
                </a:lnTo>
                <a:lnTo>
                  <a:pt x="5818484" y="7590933"/>
                </a:lnTo>
                <a:lnTo>
                  <a:pt x="2782541" y="8901812"/>
                </a:lnTo>
                <a:lnTo>
                  <a:pt x="0" y="2626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64150F-914C-52AE-6CF7-D8FBED227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54" b="44851"/>
          <a:stretch/>
        </p:blipFill>
        <p:spPr>
          <a:xfrm rot="5400000">
            <a:off x="-2680" y="2680"/>
            <a:ext cx="2610252" cy="260489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227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41776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9765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831C6-ABBF-30BA-FB38-324D661341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840" y="5336818"/>
            <a:ext cx="2466431" cy="11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48F75-1352-87FF-B2CA-82AAF8296833}"/>
              </a:ext>
            </a:extLst>
          </p:cNvPr>
          <p:cNvSpPr/>
          <p:nvPr userDrawn="1"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8B8C8-36BF-6C83-0949-7FAA00FE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700324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2BD237-E70A-2115-86F3-B951A7D2E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73813"/>
            <a:ext cx="9861550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90D7FC-B693-5D76-971E-4CA39A147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4621" y="-2047031"/>
            <a:ext cx="3638002" cy="3564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B1875E-3926-B8B0-38A6-B4EDE2CC49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840" y="5336818"/>
            <a:ext cx="2466431" cy="11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3395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0CE39B-4988-544A-06DF-9DBCADBD8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6795" y="-2253669"/>
            <a:ext cx="4439156" cy="4349474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A23CB3-51A8-CB25-95BC-E5643E35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746" y="1060076"/>
            <a:ext cx="7284957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1EE572-B142-8B58-0650-C1F366C60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93" y="4828464"/>
            <a:ext cx="3723366" cy="174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122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864C7FA-244F-CC05-E5A8-10EA1FD55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8994" y="-2377272"/>
            <a:ext cx="5135317" cy="503157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B4F21-E8BC-2A74-687E-967EB3231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FEF48-6510-F307-2C6E-AE7A23605C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839" y="5336935"/>
            <a:ext cx="2466433" cy="11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-49576" y="4445000"/>
            <a:ext cx="12291152" cy="244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5BC750-8400-BCAF-9D0E-52810584E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616"/>
          <a:stretch/>
        </p:blipFill>
        <p:spPr>
          <a:xfrm rot="10800000">
            <a:off x="1381824" y="4874392"/>
            <a:ext cx="4891975" cy="198360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1489770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2280680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6C114-FB72-FEE1-4DAE-1A7C5F99FA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819" y="5026723"/>
            <a:ext cx="3313181" cy="15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336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CADA8D-0FF4-5DD4-860F-5D6F91904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228" y="-2053206"/>
            <a:ext cx="3638002" cy="356450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45049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130966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734424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511300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97EE7-EF60-3195-348F-B726098B70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840" y="5336818"/>
            <a:ext cx="2466431" cy="11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9EA1AD3-8FD1-2B39-3E05-E06939700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9489" y="-1256251"/>
            <a:ext cx="3081566" cy="301931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8F3BF-4724-4979-C6D4-A8DB9FC7BA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3840" y="5336818"/>
            <a:ext cx="2466431" cy="1155890"/>
          </a:xfrm>
          <a:prstGeom prst="rect">
            <a:avLst/>
          </a:prstGeom>
          <a:solidFill>
            <a:srgbClr val="FDFDFD"/>
          </a:solidFill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94AA535-4905-7ED9-4F3A-918C6529B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078" t="47453"/>
          <a:stretch/>
        </p:blipFill>
        <p:spPr>
          <a:xfrm>
            <a:off x="0" y="0"/>
            <a:ext cx="2283430" cy="218026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A99839-E400-AC29-FDA7-2130FC3AA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67A0B-1E35-182D-9AB8-C541C7DBE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921BAAE-FB27-22AA-F06A-B83E5AB7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EE8F41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B5704E-D878-B7E9-9E4B-E693BA788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1514" y="5589847"/>
            <a:ext cx="2466431" cy="1155890"/>
          </a:xfrm>
          <a:prstGeom prst="rect">
            <a:avLst/>
          </a:prstGeom>
          <a:solidFill>
            <a:srgbClr val="FDFDFD"/>
          </a:solidFill>
        </p:spPr>
      </p:pic>
      <p:pic>
        <p:nvPicPr>
          <p:cNvPr id="5" name="Picture 4" descr="A colorful ornate building with columns&#10;&#10;Description automatically generated">
            <a:extLst>
              <a:ext uri="{FF2B5EF4-FFF2-40B4-BE49-F238E27FC236}">
                <a16:creationId xmlns:a16="http://schemas.microsoft.com/office/drawing/2014/main" id="{6EB0D951-C525-BFBF-BB09-003FB2DC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54667" y="2037490"/>
            <a:ext cx="565842" cy="90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FC9D86-F78C-13E2-3F6B-0BF547742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4199" y="-1955525"/>
            <a:ext cx="4213847" cy="412871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3A08828-48E8-DA09-8BC1-BAA4DCD7DE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125853" y="4625319"/>
            <a:ext cx="4224528" cy="4139184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5C01ED-0522-F76E-D2BD-C7A6B32E0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164" y="2838636"/>
            <a:ext cx="2729764" cy="11807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60"/>
              </a:lnSpc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D2539C-F02A-57AF-F93D-74774F304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0058" y="3773643"/>
            <a:ext cx="2198401" cy="242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2EA70D8-6C6A-AA76-EC3B-0B1657070E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5728" y="3748243"/>
            <a:ext cx="2198401" cy="242438"/>
          </a:xfrm>
          <a:prstGeom prst="rect">
            <a:avLst/>
          </a:prstGeom>
        </p:spPr>
        <p:txBody>
          <a:bodyPr/>
          <a:lstStyle>
            <a:lvl1pPr>
              <a:defRPr lang="en-US" sz="1400" b="1" dirty="0">
                <a:solidFill>
                  <a:srgbClr val="5C88D9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CLICK TO EDIT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61947"/>
            <a:ext cx="2096801" cy="20421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9830B06-43D2-932F-194B-47C0C321F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39858" y="3710142"/>
            <a:ext cx="2198401" cy="2805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5C88D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C6A61-9DB6-78A0-60B1-A6E4561562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729" y="5473449"/>
            <a:ext cx="2466431" cy="11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geoprague2025.events.globalequity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aitlyn.hallman@globalequity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343400" y="4221749"/>
            <a:ext cx="7848599" cy="2636251"/>
          </a:xfrm>
          <a:prstGeom prst="rect">
            <a:avLst/>
          </a:prstGeom>
          <a:solidFill>
            <a:srgbClr val="EE8F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8720" y="4672189"/>
            <a:ext cx="7716625" cy="1972334"/>
          </a:xfrm>
        </p:spPr>
        <p:txBody>
          <a:bodyPr lIns="91440" tIns="45720" rIns="91440" bIns="45720" anchor="t"/>
          <a:lstStyle/>
          <a:p>
            <a:pPr marL="0" indent="0">
              <a:buClr>
                <a:srgbClr val="090C37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BEFORE 31 JANUARY 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Clr>
                <a:srgbClr val="090C37"/>
              </a:buClr>
            </a:pP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the conference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save $195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All speakers are deemed to have accepted GEO’s 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pPr>
              <a:buClr>
                <a:srgbClr val="090C37"/>
              </a:buClr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Provide a bio and high-resolution headshot 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or by email to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5C88D9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Kaitlyn Hallman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b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100" dirty="0">
                <a:solidFill>
                  <a:schemeClr val="tx1"/>
                </a:solidFill>
                <a:latin typeface="Arial"/>
                <a:cs typeface="Arial"/>
              </a:rPr>
              <a:t>These may be used on GEO’s website, marketing and social media.</a:t>
            </a:r>
            <a:endParaRPr lang="en-US" sz="800" dirty="0">
              <a:solidFill>
                <a:schemeClr val="tx1"/>
              </a:solidFill>
              <a:latin typeface="Arial"/>
            </a:endParaRPr>
          </a:p>
          <a:p>
            <a:pPr marL="0" indent="0">
              <a:buClr>
                <a:srgbClr val="090C37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BEFORE 4 APRIL 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Clr>
                <a:srgbClr val="090C37"/>
              </a:buClr>
            </a:pP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Provide your </a:t>
            </a: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final presentation slides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or by email to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  <a:hlinkClick r:id="rId4"/>
              </a:rPr>
              <a:t>Kaitlyn Hallman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en-US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4481668" y="4264045"/>
            <a:ext cx="696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481668" y="842581"/>
            <a:ext cx="7538881" cy="24351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A55CF7"/>
              </a:buClr>
            </a:pPr>
            <a:r>
              <a:rPr lang="en-US" sz="1300" dirty="0">
                <a:latin typeface="Arial" panose="020B0604020202020204" pitchFamily="34" charset="0"/>
              </a:rPr>
              <a:t>Please use this template for your slides. More slide options can be found in the slide master.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300" dirty="0">
                <a:latin typeface="Arial"/>
                <a:cs typeface="Arial"/>
              </a:rPr>
              <a:t>All </a:t>
            </a:r>
            <a:r>
              <a:rPr lang="en-US" sz="1300" b="1" dirty="0">
                <a:latin typeface="Arial"/>
                <a:cs typeface="Arial"/>
              </a:rPr>
              <a:t>sessions are 60 minutes </a:t>
            </a:r>
            <a:r>
              <a:rPr lang="en-US" sz="1300" dirty="0">
                <a:latin typeface="Arial"/>
                <a:cs typeface="Arial"/>
              </a:rPr>
              <a:t>in length and </a:t>
            </a:r>
            <a:r>
              <a:rPr lang="en-US" sz="1300" b="1" dirty="0">
                <a:latin typeface="Arial"/>
                <a:cs typeface="Arial"/>
              </a:rPr>
              <a:t>roundtables are 45 minutes </a:t>
            </a:r>
            <a:r>
              <a:rPr lang="en-US" sz="1300" dirty="0">
                <a:latin typeface="Arial"/>
                <a:cs typeface="Arial"/>
              </a:rPr>
              <a:t>(please check your acceptance for details), including Q&amp;A.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300" dirty="0">
                <a:latin typeface="Arial" panose="020B0604020202020204" pitchFamily="34" charset="0"/>
              </a:rPr>
              <a:t>Sessions may be video and/or audio </a:t>
            </a:r>
            <a:r>
              <a:rPr lang="en-US" sz="1300" b="1" dirty="0">
                <a:latin typeface="Arial" panose="020B0604020202020204" pitchFamily="34" charset="0"/>
              </a:rPr>
              <a:t>recorded</a:t>
            </a:r>
            <a:r>
              <a:rPr lang="en-US" sz="1300" dirty="0">
                <a:latin typeface="Arial" panose="020B0604020202020204" pitchFamily="34" charset="0"/>
              </a:rPr>
              <a:t> and </a:t>
            </a:r>
            <a:r>
              <a:rPr lang="en-US" sz="1300" b="1" dirty="0">
                <a:latin typeface="Arial" panose="020B0604020202020204" pitchFamily="34" charset="0"/>
              </a:rPr>
              <a:t>published </a:t>
            </a:r>
            <a:r>
              <a:rPr lang="en-US" sz="13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A55CF7"/>
              </a:buClr>
            </a:pPr>
            <a:r>
              <a:rPr lang="en-US" sz="1300" b="1" dirty="0">
                <a:latin typeface="Arial" panose="020B0604020202020204" pitchFamily="34" charset="0"/>
              </a:rPr>
              <a:t>Any modifications to the title of your session must be approved by GEO beforehand. </a:t>
            </a:r>
          </a:p>
          <a:p>
            <a:pPr marL="255905" indent="-255905">
              <a:buClr>
                <a:srgbClr val="A55CF7"/>
              </a:buClr>
            </a:pPr>
            <a:r>
              <a:rPr lang="en-US" sz="13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5CF7"/>
              </a:buClr>
            </a:pPr>
            <a:r>
              <a:rPr lang="en-US" sz="1300" dirty="0">
                <a:latin typeface="Arial" panose="020B0604020202020204" pitchFamily="34" charset="0"/>
              </a:rPr>
              <a:t>The required presentation size for all sessions is </a:t>
            </a:r>
            <a:r>
              <a:rPr lang="en-US" sz="1300" b="1" dirty="0">
                <a:latin typeface="Arial" panose="020B0604020202020204" pitchFamily="34" charset="0"/>
              </a:rPr>
              <a:t>widescreen 16:9</a:t>
            </a:r>
            <a:r>
              <a:rPr lang="en-US" sz="1300" dirty="0">
                <a:latin typeface="Arial" panose="020B0604020202020204" pitchFamily="34" charset="0"/>
              </a:rPr>
              <a:t>. Please do not change the slide size.</a:t>
            </a:r>
          </a:p>
          <a:p>
            <a:pPr marL="285750" indent="-285750">
              <a:buClr>
                <a:srgbClr val="A55CF7"/>
              </a:buClr>
            </a:pPr>
            <a:r>
              <a:rPr lang="en-US" sz="1300" dirty="0">
                <a:latin typeface="Arial"/>
                <a:cs typeface="Arial"/>
              </a:rPr>
              <a:t>All sessions must have a minimum of </a:t>
            </a:r>
            <a:r>
              <a:rPr lang="en-US" sz="1300" b="1" dirty="0">
                <a:latin typeface="Arial"/>
                <a:cs typeface="Arial"/>
              </a:rPr>
              <a:t>3 engagement questions </a:t>
            </a:r>
            <a:r>
              <a:rPr lang="en-US" sz="1300" dirty="0">
                <a:latin typeface="Arial"/>
                <a:cs typeface="Arial"/>
              </a:rPr>
              <a:t>– see slide 9 for details. </a:t>
            </a:r>
            <a:r>
              <a:rPr lang="en-US" sz="1300" b="1" u="sng" dirty="0">
                <a:latin typeface="Arial"/>
                <a:cs typeface="Arial"/>
              </a:rPr>
              <a:t>NOTE:</a:t>
            </a:r>
            <a:r>
              <a:rPr lang="en-US" sz="1300" dirty="0">
                <a:latin typeface="Arial"/>
                <a:cs typeface="Arial"/>
              </a:rPr>
              <a:t> T</a:t>
            </a:r>
            <a:r>
              <a:rPr lang="en-GB" sz="1300" dirty="0">
                <a:latin typeface="Arial"/>
                <a:cs typeface="Arial"/>
              </a:rPr>
              <a:t>o include live polls in your session, please ensure we receive your final deck by </a:t>
            </a:r>
            <a:r>
              <a:rPr lang="en-GB" sz="1300" b="1" dirty="0">
                <a:latin typeface="Arial"/>
                <a:cs typeface="Arial"/>
              </a:rPr>
              <a:t>4 April</a:t>
            </a:r>
            <a:r>
              <a:rPr lang="en-GB" sz="1300" dirty="0">
                <a:latin typeface="Arial"/>
                <a:cs typeface="Arial"/>
              </a:rPr>
              <a:t>. For decks submitted after this date, engagement questions will be conducted using a simple raise of hands</a:t>
            </a:r>
            <a:r>
              <a:rPr lang="en-GB" sz="1400" dirty="0"/>
              <a:t>.</a:t>
            </a:r>
            <a:endParaRPr lang="en-US" sz="13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498258" y="61412"/>
            <a:ext cx="7538881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300" b="1" dirty="0">
                <a:latin typeface="Arial" panose="020B0604020202020204" pitchFamily="34" charset="0"/>
              </a:rPr>
              <a:t>THANK YOU FOR SPEAKING AT GEO PRAGUE! </a:t>
            </a:r>
            <a:br>
              <a:rPr lang="en-GB" sz="2300" b="1" dirty="0">
                <a:latin typeface="Arial" panose="020B0604020202020204" pitchFamily="34" charset="0"/>
              </a:rPr>
            </a:br>
            <a:r>
              <a:rPr lang="en-GB" sz="2300" b="1" dirty="0">
                <a:solidFill>
                  <a:srgbClr val="CD3087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24780-4AD0-9776-A4A1-048A92695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575" y="3429000"/>
            <a:ext cx="3461315" cy="1200329"/>
          </a:xfrm>
        </p:spPr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099" y="1126417"/>
            <a:ext cx="6829425" cy="250337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COLLECTING CPE CREDITS? REMEMBER TO SIGN OUT</a:t>
            </a:r>
          </a:p>
          <a:p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  <a:endParaRPr lang="en-US" sz="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b="1" dirty="0"/>
              <a:t>PLEASE LET US KNOW WHAT YOU THINK!</a:t>
            </a:r>
          </a:p>
          <a:p>
            <a:pPr marL="285750" indent="-285750"/>
            <a:r>
              <a:rPr lang="en-US" dirty="0"/>
              <a:t>Please provide your feedback on this session via the mobile app.</a:t>
            </a:r>
          </a:p>
          <a:p>
            <a:pPr marL="285750" indent="-285750"/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GEO Prague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51110" y="437304"/>
            <a:ext cx="6309401" cy="394660"/>
          </a:xfrm>
        </p:spPr>
        <p:txBody>
          <a:bodyPr/>
          <a:lstStyle/>
          <a:p>
            <a:r>
              <a:rPr lang="en-US" sz="24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1F57475-018F-C0A0-D854-D89C5463AD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75767C-5888-71A2-D59D-FA74E967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102B70-B412-E998-9270-FC150A74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B007B-1E06-0979-E57A-8F6965BB3B9E}"/>
              </a:ext>
            </a:extLst>
          </p:cNvPr>
          <p:cNvSpPr txBox="1"/>
          <p:nvPr/>
        </p:nvSpPr>
        <p:spPr>
          <a:xfrm>
            <a:off x="6018531" y="6180738"/>
            <a:ext cx="31254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Helvetica"/>
              </a:rPr>
              <a:t>SCAN FOR CPE CREDIT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7FE68-4B3C-7733-77F0-D8D74D69B8CC}"/>
              </a:ext>
            </a:extLst>
          </p:cNvPr>
          <p:cNvSpPr/>
          <p:nvPr/>
        </p:nvSpPr>
        <p:spPr>
          <a:xfrm>
            <a:off x="6096000" y="4538704"/>
            <a:ext cx="1802438" cy="16420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SESSION QR CODE</a:t>
            </a:r>
          </a:p>
        </p:txBody>
      </p:sp>
    </p:spTree>
    <p:extLst>
      <p:ext uri="{BB962C8B-B14F-4D97-AF65-F5344CB8AC3E}">
        <p14:creationId xmlns:p14="http://schemas.microsoft.com/office/powerpoint/2010/main" val="42194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1492479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677048" y="1022167"/>
            <a:ext cx="372913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ea typeface="+mn-lt"/>
                <a:cs typeface="+mn-lt"/>
              </a:rPr>
              <a:t>You MUST scan the QR code at the start of each session to be eligible for CPE:</a:t>
            </a:r>
            <a:r>
              <a:rPr lang="en-GB" b="1" dirty="0">
                <a:latin typeface="Arial"/>
                <a:cs typeface="Arial"/>
              </a:rPr>
              <a:t> </a:t>
            </a:r>
            <a:endParaRPr lang="en-US" dirty="0"/>
          </a:p>
          <a:p>
            <a:endParaRPr lang="en-GB" sz="1800" dirty="0">
              <a:solidFill>
                <a:srgbClr val="000000"/>
              </a:solidFill>
              <a:cs typeface="Helvetic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47272" y="4391855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23808" y="5215089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7B9E19-021B-35AE-9A99-BB5CDD5DAFD9}"/>
              </a:ext>
            </a:extLst>
          </p:cNvPr>
          <p:cNvSpPr/>
          <p:nvPr/>
        </p:nvSpPr>
        <p:spPr>
          <a:xfrm>
            <a:off x="7823808" y="2263780"/>
            <a:ext cx="2482242" cy="2371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SESSION QR CODE</a:t>
            </a:r>
          </a:p>
        </p:txBody>
      </p:sp>
    </p:spTree>
    <p:extLst>
      <p:ext uri="{BB962C8B-B14F-4D97-AF65-F5344CB8AC3E}">
        <p14:creationId xmlns:p14="http://schemas.microsoft.com/office/powerpoint/2010/main" val="239838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AFE14-715C-07CA-30BD-3D3A6967C5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D4F5-0307-F753-53BE-5625A38BD6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15459" y="3793038"/>
            <a:ext cx="2198401" cy="242438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90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009089-9BE4-040F-E310-A350BBE6F4F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51671-6904-7719-E33E-31D1D63E49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0359" y="3767638"/>
            <a:ext cx="2198401" cy="2678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90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38EE20-DEA5-33A2-133F-58B7F3DB1D3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BFF02-CC89-6F2A-E543-B9EB06253B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90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6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3952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</p:spPr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21744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7753658" cy="394660"/>
          </a:xfr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199" y="2579184"/>
            <a:ext cx="6565900" cy="1699631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25632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>
                <a:solidFill>
                  <a:srgbClr val="EE8F41"/>
                </a:solidFill>
              </a:rPr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>
                <a:solidFill>
                  <a:srgbClr val="EE8F41"/>
                </a:solidFill>
              </a:rPr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>
                <a:solidFill>
                  <a:srgbClr val="EE8F41"/>
                </a:solidFill>
              </a:rPr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91200" y="419926"/>
            <a:ext cx="2387600" cy="394659"/>
          </a:xfrm>
        </p:spPr>
        <p:txBody>
          <a:bodyPr/>
          <a:lstStyle/>
          <a:p>
            <a:r>
              <a:rPr lang="en-US" b="1" dirty="0">
                <a:solidFill>
                  <a:srgbClr val="EE8F41"/>
                </a:solidFill>
              </a:rPr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814587"/>
            <a:ext cx="2387600" cy="361059"/>
          </a:xfrm>
        </p:spPr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>
                <a:solidFill>
                  <a:srgbClr val="EE8F41"/>
                </a:solidFill>
              </a:rPr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>
                <a:solidFill>
                  <a:srgbClr val="EE8F41"/>
                </a:solidFill>
              </a:rPr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8674" y="3009900"/>
            <a:ext cx="3295649" cy="120032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ANY QUESTIONS?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D71EC3486A547BB687F1342AB8BA8" ma:contentTypeVersion="12" ma:contentTypeDescription="Create a new document." ma:contentTypeScope="" ma:versionID="e9b4b5e880594b891199661dca12847d">
  <xsd:schema xmlns:xsd="http://www.w3.org/2001/XMLSchema" xmlns:xs="http://www.w3.org/2001/XMLSchema" xmlns:p="http://schemas.microsoft.com/office/2006/metadata/properties" xmlns:ns2="3e801361-de46-4d93-aa04-b97bf6634f8c" xmlns:ns3="ba2322eb-bb7e-46e3-8555-b0dab90eed3d" targetNamespace="http://schemas.microsoft.com/office/2006/metadata/properties" ma:root="true" ma:fieldsID="8567b4252b9d9e4e7b83c4788b80e837" ns2:_="" ns3:_="">
    <xsd:import namespace="3e801361-de46-4d93-aa04-b97bf6634f8c"/>
    <xsd:import namespace="ba2322eb-bb7e-46e3-8555-b0dab90eed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01361-de46-4d93-aa04-b97bf6634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8f706f6-8642-43e3-a422-8fc38742e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322eb-bb7e-46e3-8555-b0dab90eed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437c04-a543-494a-bb02-067ce03bf6b8}" ma:internalName="TaxCatchAll" ma:showField="CatchAllData" ma:web="ba2322eb-bb7e-46e3-8555-b0dab90eed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322eb-bb7e-46e3-8555-b0dab90eed3d" xsi:nil="true"/>
    <lcf76f155ced4ddcb4097134ff3c332f xmlns="3e801361-de46-4d93-aa04-b97bf6634f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DA965-8BB5-4468-A7EE-DD901F14D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01361-de46-4d93-aa04-b97bf6634f8c"/>
    <ds:schemaRef ds:uri="ba2322eb-bb7e-46e3-8555-b0dab90eed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44854-D92F-4556-B473-B670FAD9E7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769E2-E52C-465E-980B-D133AB2C545F}">
  <ds:schemaRefs>
    <ds:schemaRef ds:uri="http://schemas.microsoft.com/office/infopath/2007/PartnerControls"/>
    <ds:schemaRef ds:uri="ba2322eb-bb7e-46e3-8555-b0dab90eed3d"/>
    <ds:schemaRef ds:uri="http://purl.org/dc/terms/"/>
    <ds:schemaRef ds:uri="3e801361-de46-4d93-aa04-b97bf6634f8c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634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</vt:lpstr>
      <vt:lpstr>Wingdings</vt:lpstr>
      <vt:lpstr>Arial</vt:lpstr>
      <vt:lpstr>Office Theme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176</cp:revision>
  <dcterms:created xsi:type="dcterms:W3CDTF">2023-02-25T02:40:37Z</dcterms:created>
  <dcterms:modified xsi:type="dcterms:W3CDTF">2024-11-20T04:32:03Z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0x010100173D71EC3486A547BB687F1342AB8BA8</vt:lpwstr>
  </property>
  <property fmtid="{D5CDD505-2E9C-101B-9397-08002B2CF9AE}" pid="3" name="MediaServiceImageTags">
    <vt:lpwstr/>
  </property>
</Properties>
</file>