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2141411548" r:id="rId2"/>
    <p:sldId id="2141411553" r:id="rId3"/>
    <p:sldId id="2141411552" r:id="rId4"/>
    <p:sldId id="288" r:id="rId5"/>
    <p:sldId id="2141411557" r:id="rId6"/>
    <p:sldId id="2141411554" r:id="rId7"/>
    <p:sldId id="296" r:id="rId8"/>
    <p:sldId id="278" r:id="rId9"/>
    <p:sldId id="289" r:id="rId10"/>
    <p:sldId id="2141411556" r:id="rId11"/>
    <p:sldId id="2141411547" r:id="rId12"/>
    <p:sldId id="2141411558" r:id="rId13"/>
    <p:sldId id="2141411550" r:id="rId14"/>
    <p:sldId id="290" r:id="rId15"/>
    <p:sldId id="2141411551" r:id="rId16"/>
    <p:sldId id="291" r:id="rId17"/>
    <p:sldId id="292" r:id="rId18"/>
    <p:sldId id="2141411555" r:id="rId19"/>
    <p:sldId id="293" r:id="rId20"/>
    <p:sldId id="294" r:id="rId21"/>
    <p:sldId id="2141411546" r:id="rId22"/>
    <p:sldId id="295" r:id="rId23"/>
    <p:sldId id="297" r:id="rId24"/>
    <p:sldId id="2141411543" r:id="rId25"/>
    <p:sldId id="258" r:id="rId26"/>
    <p:sldId id="308" r:id="rId27"/>
    <p:sldId id="2141411544" r:id="rId28"/>
    <p:sldId id="2141411534" r:id="rId29"/>
    <p:sldId id="2141411537" r:id="rId30"/>
    <p:sldId id="257" r:id="rId31"/>
    <p:sldId id="2141411549" r:id="rId32"/>
    <p:sldId id="2141411545" r:id="rId33"/>
    <p:sldId id="262" r:id="rId34"/>
  </p:sldIdLst>
  <p:sldSz cx="12192000" cy="6858000"/>
  <p:notesSz cx="6858000" cy="9144000"/>
  <p:embeddedFontLs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Helvetica" panose="020B0604020202020204" pitchFamily="34" charset="0"/>
      <p:regular r:id="rId40"/>
      <p:bold r:id="rId41"/>
      <p:italic r:id="rId42"/>
      <p:bold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C37"/>
    <a:srgbClr val="009E99"/>
    <a:srgbClr val="D9F1F0"/>
    <a:srgbClr val="7F28CC"/>
    <a:srgbClr val="A55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6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3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D5917FD-AA51-438C-9157-43AF0BF9B206}" type="datetimeFigureOut">
              <a:rPr lang="en-GB" smtClean="0"/>
              <a:pPr/>
              <a:t>30/07/2025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B57B2459-FA7A-408B-95E5-59ED526BFDF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63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35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9F8B1-4E42-48BD-B07D-3F9931569D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03955-68ED-A276-EB9F-AA07E601A033}"/>
              </a:ext>
            </a:extLst>
          </p:cNvPr>
          <p:cNvSpPr/>
          <p:nvPr userDrawn="1"/>
        </p:nvSpPr>
        <p:spPr>
          <a:xfrm>
            <a:off x="4561490" y="0"/>
            <a:ext cx="7630510" cy="6858000"/>
          </a:xfrm>
          <a:prstGeom prst="rect">
            <a:avLst/>
          </a:prstGeom>
          <a:solidFill>
            <a:srgbClr val="009E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618192-642C-BCA9-E9BC-FBF39F4D51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3339" y="1"/>
            <a:ext cx="6768662" cy="6858000"/>
          </a:xfrm>
          <a:prstGeom prst="flowChartInputOutpu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3E4AEF9-BE15-B977-B91C-475E207D3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259735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E82866A-3A6D-F32D-8AC6-D502BFD1AC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54651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C39F1454-2D2A-762F-D4EE-A2B7DB081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8" y="-2002004"/>
            <a:ext cx="4391259" cy="429183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D3F7610-2EB5-5AB2-28D6-39E7ABD5F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7" y="5137969"/>
            <a:ext cx="2744096" cy="172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58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6BA42-F1D4-D7B1-9F30-C6426F4C057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F998F-4840-EDD2-D498-F73139A50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0149" y="1897721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351AC4-C587-EC3D-DF5C-E5976B34F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0149" y="2725299"/>
            <a:ext cx="6528707" cy="727059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95BD7C0-1573-078B-4D4D-963875DF21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0149" y="3651748"/>
            <a:ext cx="6528707" cy="727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A9AC54BE-9DFF-EDA4-ABDD-D44152F71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928CE1F-7AF7-A8FF-6D10-67EF8CA45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61246B-3F7E-6373-BF27-E2E9EEE1C9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C5A8F-E757-38C7-2DBA-B1E7066A2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29656F-A969-FBBD-D86F-AFADE8489E0A}"/>
              </a:ext>
            </a:extLst>
          </p:cNvPr>
          <p:cNvSpPr/>
          <p:nvPr userDrawn="1"/>
        </p:nvSpPr>
        <p:spPr>
          <a:xfrm>
            <a:off x="0" y="0"/>
            <a:ext cx="12192000" cy="1892777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6F085F4-1C2C-955A-E7E7-264BAA262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50" y="818550"/>
            <a:ext cx="667385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22F919C-2620-0FCF-7834-82994F2F1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50" y="2768392"/>
            <a:ext cx="10757806" cy="394662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DD20F6C-59C3-9DD5-7314-C77CFCE2C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950" y="3371850"/>
            <a:ext cx="10757806" cy="14175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762C324-9CBD-B487-E44E-A29BC691B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950" y="2148726"/>
            <a:ext cx="10757806" cy="394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291C4ED-D4F0-2434-588E-DEF365046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0" y="-192665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4AF0A-EA24-B987-F71C-EC4190203A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A2C1-F071-DF1B-99A9-ECDC07847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3731" y="5290320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A48264-F470-47BD-FB4E-214A46885503}"/>
              </a:ext>
            </a:extLst>
          </p:cNvPr>
          <p:cNvSpPr/>
          <p:nvPr userDrawn="1"/>
        </p:nvSpPr>
        <p:spPr>
          <a:xfrm>
            <a:off x="-9428" y="-9426"/>
            <a:ext cx="12201427" cy="1803936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82A31-BA7C-5B56-8DF8-09DD3B1AF841}"/>
              </a:ext>
            </a:extLst>
          </p:cNvPr>
          <p:cNvSpPr/>
          <p:nvPr userDrawn="1"/>
        </p:nvSpPr>
        <p:spPr>
          <a:xfrm>
            <a:off x="9728462" y="-9426"/>
            <a:ext cx="2463538" cy="1803936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4D280FC-7271-25AC-4F62-FBC41F987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308" y="-9426"/>
            <a:ext cx="2438692" cy="13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2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82A3F1F-155C-6B78-BB1B-6B3C5E933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056" y="2236965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8723A7-BEEB-9D6C-A8E0-49A851444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056" y="3088036"/>
            <a:ext cx="10591800" cy="394660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AEB858-0800-B281-0366-5FC7EA5A26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9056" y="3687435"/>
            <a:ext cx="10591800" cy="4303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9078B2A-E4E2-82C8-5A28-F461E3A8E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912" y="-1660695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2E395-F306-FC09-486D-852601096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B299198-CEDB-5DD8-FDE0-FAF1D7310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27569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F59E85D-9050-A1EB-05B1-A2EA92CB1B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569" y="609623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7371502-1BF2-0016-34B7-65D1E2A9C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569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3AD0BC-4E8D-36BC-A185-B5B7C4609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27569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FF706C-CB0A-14A3-4F09-5524103DA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4806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4DB27A0-66D4-25FA-8E5A-C44E968F84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54806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96A93BE-C136-A632-5C95-013131AA0A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4806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A8A234E-538B-F1C7-23BA-D4A162D010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82043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91747D3-EE20-5927-E111-8831A84394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2043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A321C34-E860-E3F7-4872-BF46AA8BD0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2043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2270EE0-3F2F-23A2-6373-7F4FF8624C5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27569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31D76ADA-199D-A39C-DA40-903621F493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7569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62D1E1A5-77D3-DF9A-6BDE-1825BF6674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27569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803979B-C50B-D196-59CA-D59528F9C2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54806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1262C709-8122-1AC0-E563-F3CAD11F66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54806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73A7D04D-635F-DF1F-1078-85BCD379F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54806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45DAABD9-5F6E-6D66-924E-31775FDFFEB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82043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14CD272-B303-6AA0-9BA0-E937821C26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82043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0093DFCD-184F-BC31-7BA0-1C90461514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2043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0C07BBB-670C-06EF-927F-67B52E465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838" y="-1397937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05BFC-9149-D141-7C60-BC09C1901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E6D7B6-AA06-B83E-F0B7-54C1BCBA0FB4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C80512B-A8F9-A615-5B0F-8572DFA46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2838636"/>
            <a:ext cx="3886199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75FDFC-9E47-8E5F-E366-03D7346CF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211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91A186E-023D-CEF1-5AC5-38F1C46F4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9211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1FF55B9-A138-4E72-2FFE-0CE1814519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9211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9EB9F2E-DB6E-D886-B604-1DD2F33D9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76448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AEED945-6BD7-5B77-7D8D-F4E3EC25AB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76448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DD2DCB0-89C8-B07C-153D-97AD41832D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76448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721B77-5541-0868-D8DF-469C5E6E4D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03685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92B3352-56FD-8C50-6976-1357B57CC4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03685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40E57F4-A024-6665-E4DF-72319F49CC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03685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C7A6B11-1492-811A-09CA-0F73BC0BCD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49211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EA7E2FD-A3D0-495B-D996-6DF5665FFD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9211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585ABD2-3589-F334-86B7-93580B5374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49211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00B1D7-D8F5-3B8B-DAE4-5F7B3DB754A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76448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D1D3EE3-A726-9706-74FB-62FB59899F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76448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89B9906-7B2D-31E9-7C6E-7D41112221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6448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C23BBD7-9161-66FF-3F36-A4D09FE9625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03685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60391A5-7AB2-322D-B59C-2DCC14710E9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03685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946BAC2-E07C-529A-BFA7-6FA1039A63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503685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C2CED50-1AC2-15C8-4057-1BE215D8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020" y="-1522212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8AEE9F3-5134-04AD-0CC7-1CD9AB34B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41" y="4581754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D1AAA-4949-D743-2345-691DBD458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944CD0-C76B-BED0-B234-3671D1D338C2}"/>
              </a:ext>
            </a:extLst>
          </p:cNvPr>
          <p:cNvSpPr/>
          <p:nvPr userDrawn="1"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0F0694-FD58-7018-8513-02EEE59B4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602" y="611962"/>
            <a:ext cx="68834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78401E-6DF6-C8AE-F92C-D776E583AC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060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C14E20-8006-F475-EE3C-0A99BFD9EF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060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FE61EE0-05D8-6E5A-321A-B6561EA477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60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0D413D-25AF-899B-7187-87FD964D60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77354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8FA2AC-C6E7-2A82-46CC-C37E1F0334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74496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0AC03EA-2654-33B8-3011-2DE9C8616C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74496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9F41F44-346D-714A-CA42-60FAE4CFCD5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7410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F05FBC-5236-2B32-5937-98E5CEA13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7124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9799814-9BC3-F9A7-0B9F-5754C5D193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7124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1F5AB2-A477-976C-5307-255D58CD515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085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90EB6B8-C2EB-0712-800D-0C3DE9D6F9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8832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A98163-5F13-8F6B-6F90-50A84471C7F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8832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432B5C4-E961-F107-56AD-5EFBB2CA395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967610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61BA59D-7506-840C-D247-53C5D3359F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67610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541A8D1-4C8D-4263-5C1F-AC0DCBB8A36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67610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5D20142-DD85-67ED-6F41-B712DFE64FF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6436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7B4A1CD-F9FB-7846-4743-43C348F632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436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46BA7ED-F4FB-3BEB-8B3D-F5C9E41ABE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6436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3F7AEFD-78FF-6D81-C2D3-46937184A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60" y="-2164675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786AA91-4BB6-BD5F-2464-B6D4E5D64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124" y="4626431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DC5A4-8D90-46BF-3D29-0973603D1E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2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9CD354-7173-EF10-0483-BD473628FF6C}"/>
              </a:ext>
            </a:extLst>
          </p:cNvPr>
          <p:cNvSpPr/>
          <p:nvPr userDrawn="1"/>
        </p:nvSpPr>
        <p:spPr>
          <a:xfrm>
            <a:off x="0" y="4784586"/>
            <a:ext cx="12192000" cy="2073414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A99839-E400-AC29-FDA7-2130FC3AAE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7200" y="111076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D767A0B-1E35-182D-9AB8-C541C7DBE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97200" y="1835275"/>
            <a:ext cx="6565900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921BAAE-FB27-22AA-F06A-B83E5AB71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7200" y="2308115"/>
            <a:ext cx="3521075" cy="169963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Wingdings" panose="05000000000000000000" pitchFamily="2" charset="2"/>
              <a:buChar char="q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964D659-7820-3645-9D1F-F9A681888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166" y="-1523564"/>
            <a:ext cx="4238684" cy="4142714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E35F918-6140-10E7-9802-A34EA6CAC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3" y="474687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8D379-F010-E7B8-ADF3-DF1AD2E9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511277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2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E5E77-37C0-C452-1724-69FB5E7BCD13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45C01ED-0522-F76E-D2BD-C7A6B32E08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3164" y="2838636"/>
            <a:ext cx="2729764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59A232-A643-E514-3B6D-811993967B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1259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D2539C-F02A-57AF-F93D-74774F304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1258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21834F-9E7A-A8C2-8A14-4AA5EBC9C6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1259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FF624F-6FF9-8BE4-F39E-1B295CBE9AE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5359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08E4337-80C1-9B4F-999E-6435384784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7315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502214-493C-BC1D-6DCB-C9CBFA8A2A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7315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A6FB42-8660-82D4-93AC-C7F4CF26D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0593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87C631F-493B-82EE-3F57-4CDAA7B4B0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0593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6735BAF-1035-2018-44AA-8BB43ADE51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593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330B0DF-67A4-00FD-B0B8-3136218CF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649" y="-2074588"/>
            <a:ext cx="4610099" cy="4505719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1B3F8B2-1E95-2F2C-72A5-16CF25BE4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93" y="495311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04FDA-F08B-32BF-CCC9-F7E355384F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9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990A3F-D566-D16D-CAE7-E58EA27C7A6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B7EF5D5-A2FC-29DB-DD5D-8411250C40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87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646C63B-5E8A-B697-0679-67A7663CFC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87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22C80A4-8ADF-E527-3BCB-6C6A8646EE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487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170F5AC-98E3-2511-697A-ACDC5545CB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487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EE1485-DF58-6718-4ADB-02E76286C2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487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60DF3FA-DBC2-EC9D-0CBA-57B28D3642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487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E5359AA-7BA0-826E-8827-AC40B10460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87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23A107-D318-D224-5403-B307D03AD7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487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D1E6CD9-835C-530F-83E4-5F96A144F1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487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32FC2CFC-57E0-4871-7AC5-6AADE3442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912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C5A5EB0-E4C6-6C90-5DA9-AB02E5EC35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12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02F2427-05EC-7F7A-6A94-4BEF0ABD0B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912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50F450A-86E7-8A9B-1161-BEE3BE37A0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12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8BEE5AE-F493-01B9-3D87-C450AE82FA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7912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A23A13A-B5F2-A426-EC2A-5E5D63981A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912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412272C-720E-F4B4-6F25-3A3A5C2714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9B75FF6-A370-1B72-CCD3-CF2A940F48C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12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E3B1029-DDF4-5586-0D02-79DD53007B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7912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5B1FA2A-4C2A-AADB-A988-8C154381F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8" y="-1757765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DCAC960-8067-E98B-DCDF-49D519C91D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C214D4A-C65E-5999-67CE-50D1DA3B0A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906E7B-F890-9CBC-1DD3-D489711F2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48F75-1352-87FF-B2CA-82AAF8296833}"/>
              </a:ext>
            </a:extLst>
          </p:cNvPr>
          <p:cNvSpPr/>
          <p:nvPr userDrawn="1"/>
        </p:nvSpPr>
        <p:spPr>
          <a:xfrm>
            <a:off x="0" y="0"/>
            <a:ext cx="7794171" cy="15367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8B8C8-36BF-6C83-0949-7FAA00FE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1700324"/>
            <a:ext cx="11087100" cy="458862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2BD237-E70A-2115-86F3-B951A7D2E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2A9E1-2177-5CA0-6895-EE693B8FD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9217" y="5255853"/>
            <a:ext cx="2744096" cy="1384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C0E1C9-F3C3-31C4-40EA-0CBA75D3F07E}"/>
              </a:ext>
            </a:extLst>
          </p:cNvPr>
          <p:cNvSpPr/>
          <p:nvPr userDrawn="1"/>
        </p:nvSpPr>
        <p:spPr>
          <a:xfrm>
            <a:off x="7794171" y="0"/>
            <a:ext cx="4397829" cy="1536700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C6834C5-349D-B8DE-765C-D831F31FF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93" y="-2213383"/>
            <a:ext cx="3737669" cy="36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52388" y="-19050"/>
            <a:ext cx="46101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F88486E-8D1F-7352-2098-531191D77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522738"/>
            <a:ext cx="6457950" cy="250337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63E0B49-2283-27C2-9583-4ED582A7F4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1100" y="4177695"/>
            <a:ext cx="6309401" cy="7527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D88565A-A142-60D1-B0A4-C8C262E34D9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91100" y="976500"/>
            <a:ext cx="6309401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9" y="-1379663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3B03A0-4CF0-D483-40F0-C0DB585BC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01" y="3016314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20028C-D836-3031-0934-87E91B9EE9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BD9FE-88FC-0777-125B-3BC12D9B2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10160" y="0"/>
            <a:ext cx="37592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67DA4-C323-E0E2-0B82-3398FC0DCF8C}"/>
              </a:ext>
            </a:extLst>
          </p:cNvPr>
          <p:cNvSpPr/>
          <p:nvPr userDrawn="1"/>
        </p:nvSpPr>
        <p:spPr>
          <a:xfrm>
            <a:off x="-10160" y="4592320"/>
            <a:ext cx="3759200" cy="230378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01" y="4617272"/>
            <a:ext cx="2229730" cy="21792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BC8E75-01CE-ED3D-6ED7-7E538A747BB4}"/>
              </a:ext>
            </a:extLst>
          </p:cNvPr>
          <p:cNvSpPr/>
          <p:nvPr userDrawn="1"/>
        </p:nvSpPr>
        <p:spPr>
          <a:xfrm>
            <a:off x="3749040" y="0"/>
            <a:ext cx="844296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773A8A-6EAE-FC66-27B5-67478F8C9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86400"/>
            <a:ext cx="2336800" cy="9906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0D366DB-4C0D-CDA0-0896-4C29DBEC7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996" y="1531546"/>
            <a:ext cx="3349444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DD4E8CF-66C7-BD1A-B9F6-ABB82505E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52" y="2471652"/>
            <a:ext cx="3195532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</p:spTree>
    <p:extLst>
      <p:ext uri="{BB962C8B-B14F-4D97-AF65-F5344CB8AC3E}">
        <p14:creationId xmlns:p14="http://schemas.microsoft.com/office/powerpoint/2010/main" val="2893207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5386BE-840D-67B7-E82F-FCA54693C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010" y="-20096"/>
            <a:ext cx="6490537" cy="6898193"/>
          </a:xfrm>
          <a:custGeom>
            <a:avLst/>
            <a:gdLst>
              <a:gd name="connsiteX0" fmla="*/ 0 w 5194300"/>
              <a:gd name="connsiteY0" fmla="*/ 0 h 6858000"/>
              <a:gd name="connsiteX1" fmla="*/ 5194300 w 5194300"/>
              <a:gd name="connsiteY1" fmla="*/ 0 h 6858000"/>
              <a:gd name="connsiteX2" fmla="*/ 5194300 w 5194300"/>
              <a:gd name="connsiteY2" fmla="*/ 6858000 h 6858000"/>
              <a:gd name="connsiteX3" fmla="*/ 0 w 5194300"/>
              <a:gd name="connsiteY3" fmla="*/ 6858000 h 6858000"/>
              <a:gd name="connsiteX4" fmla="*/ 0 w 5194300"/>
              <a:gd name="connsiteY4" fmla="*/ 0 h 6858000"/>
              <a:gd name="connsiteX0" fmla="*/ 0 w 7193922"/>
              <a:gd name="connsiteY0" fmla="*/ 0 h 6878096"/>
              <a:gd name="connsiteX1" fmla="*/ 7193922 w 7193922"/>
              <a:gd name="connsiteY1" fmla="*/ 20096 h 6878096"/>
              <a:gd name="connsiteX2" fmla="*/ 7193922 w 7193922"/>
              <a:gd name="connsiteY2" fmla="*/ 6878096 h 6878096"/>
              <a:gd name="connsiteX3" fmla="*/ 1999622 w 7193922"/>
              <a:gd name="connsiteY3" fmla="*/ 6878096 h 6878096"/>
              <a:gd name="connsiteX4" fmla="*/ 0 w 7193922"/>
              <a:gd name="connsiteY4" fmla="*/ 0 h 6878096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7193922 w 7193922"/>
              <a:gd name="connsiteY2" fmla="*/ 6878096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3074097 w 7193922"/>
              <a:gd name="connsiteY2" fmla="*/ 6888144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6490537"/>
              <a:gd name="connsiteY0" fmla="*/ 0 h 6898193"/>
              <a:gd name="connsiteX1" fmla="*/ 6490537 w 6490537"/>
              <a:gd name="connsiteY1" fmla="*/ 10048 h 6898193"/>
              <a:gd name="connsiteX2" fmla="*/ 3074097 w 6490537"/>
              <a:gd name="connsiteY2" fmla="*/ 6888144 h 6898193"/>
              <a:gd name="connsiteX3" fmla="*/ 10049 w 6490537"/>
              <a:gd name="connsiteY3" fmla="*/ 6898193 h 6898193"/>
              <a:gd name="connsiteX4" fmla="*/ 0 w 6490537"/>
              <a:gd name="connsiteY4" fmla="*/ 0 h 68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537" h="6898193">
                <a:moveTo>
                  <a:pt x="0" y="0"/>
                </a:moveTo>
                <a:lnTo>
                  <a:pt x="6490537" y="10048"/>
                </a:lnTo>
                <a:lnTo>
                  <a:pt x="3074097" y="6888144"/>
                </a:lnTo>
                <a:lnTo>
                  <a:pt x="10049" y="6898193"/>
                </a:lnTo>
                <a:cubicBezTo>
                  <a:pt x="6699" y="4598795"/>
                  <a:pt x="3350" y="2299398"/>
                  <a:pt x="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D6A207-0852-FBC7-0A2C-473D5299F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6331" y="2568767"/>
            <a:ext cx="5110424" cy="1017395"/>
          </a:xfrm>
        </p:spPr>
        <p:txBody>
          <a:bodyPr>
            <a:normAutofit/>
          </a:bodyPr>
          <a:lstStyle>
            <a:lvl1pPr>
              <a:lnSpc>
                <a:spcPct val="75000"/>
              </a:lnSpc>
              <a:defRPr sz="3600" b="1" i="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NAME</a:t>
            </a:r>
            <a:br>
              <a:rPr lang="en-GB" dirty="0"/>
            </a:br>
            <a:r>
              <a:rPr lang="en-GB" dirty="0"/>
              <a:t>SURNAME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313BB3B-E715-329A-9F0A-A5A86237CA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6331" y="3660147"/>
            <a:ext cx="5331484" cy="286220"/>
          </a:xfrm>
        </p:spPr>
        <p:txBody>
          <a:bodyPr>
            <a:normAutofit/>
          </a:bodyPr>
          <a:lstStyle>
            <a:lvl1pPr marL="0" indent="0" algn="l">
              <a:lnSpc>
                <a:spcPct val="65000"/>
              </a:lnSpc>
              <a:spcBef>
                <a:spcPts val="0"/>
              </a:spcBef>
              <a:buNone/>
              <a:defRPr sz="2000">
                <a:solidFill>
                  <a:srgbClr val="00B0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OF ABOVE SPEAKER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CDB8778-53C4-B2B7-5752-FFA5BEABC2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96331" y="4099499"/>
            <a:ext cx="5331484" cy="86426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90C37"/>
                </a:solidFill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body copy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3FDB2A7-2E5A-8769-81B0-0780F5A47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15" y="-1408358"/>
            <a:ext cx="3350565" cy="3274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D43B7-45C5-C4AC-5302-7130BB3B9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0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E31B-3066-11EA-BC81-AEE424B2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CCB35-4D35-A873-0069-7CC76F57C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17609-3079-AA8B-C5C4-68AA4846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C020-A348-CE45-A801-A489F3589A60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8A5B0-9F76-1909-E1C2-113CE366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58FB8-AA6E-F21B-472B-D4383FA9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66E4-F6E9-CC49-8E12-DB21E5442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67395"/>
      </p:ext>
    </p:extLst>
  </p:cSld>
  <p:clrMapOvr>
    <a:masterClrMapping/>
  </p:clrMapOvr>
  <p:transition spd="med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918EE1-1309-FCB8-457B-0C34DE72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EF9B8-F456-BC03-F1B9-E7FFB63C3DDA}"/>
              </a:ext>
            </a:extLst>
          </p:cNvPr>
          <p:cNvSpPr/>
          <p:nvPr userDrawn="1"/>
        </p:nvSpPr>
        <p:spPr>
          <a:xfrm>
            <a:off x="0" y="0"/>
            <a:ext cx="7794171" cy="1536699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A21A7-5C5D-8BF1-4DF9-81C7DAA955AD}"/>
              </a:ext>
            </a:extLst>
          </p:cNvPr>
          <p:cNvSpPr/>
          <p:nvPr userDrawn="1"/>
        </p:nvSpPr>
        <p:spPr>
          <a:xfrm>
            <a:off x="7663543" y="0"/>
            <a:ext cx="4528457" cy="1536699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D7184-4D98-C8F0-1097-5ACE0E524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4" y="299523"/>
            <a:ext cx="2449286" cy="1038284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A31D5D1-8F61-0243-0BF0-C3E6296DA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6310870" y="125353"/>
            <a:ext cx="270897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942231-C191-F076-809F-D61A7F58A992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4A23CB3-51A8-CB25-95BC-E5643E35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0AF109-D45B-7329-8A75-519DE5560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2736" y="841923"/>
            <a:ext cx="6591300" cy="417928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0B68663-CEF1-93C9-E2A4-794C9074C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DD2A4E-59F1-D2A7-4540-54F0A1A2F3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274DB-E20F-4FA2-3DDA-C2137A8804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8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F0EFE7-FBD1-A460-6D6B-28154F656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6038" y="0"/>
            <a:ext cx="70659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0AFC06A-9292-6775-3988-916E170CE4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649" y="1522275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56A56E-447A-04A2-7F34-17C0547928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649" y="2527013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E43886E-05D2-2665-C757-DA0DE8CB9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6" y="4493388"/>
            <a:ext cx="4569935" cy="44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870708-F9A0-A60B-9558-B80C67BF13D0}"/>
              </a:ext>
            </a:extLst>
          </p:cNvPr>
          <p:cNvSpPr/>
          <p:nvPr userDrawn="1"/>
        </p:nvSpPr>
        <p:spPr>
          <a:xfrm>
            <a:off x="0" y="0"/>
            <a:ext cx="12192000" cy="5080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2B4F21-E8BC-2A74-687E-967EB3231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6871" y="1892957"/>
            <a:ext cx="5505450" cy="589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CDE85E8-5B55-EA61-DED5-5738F57EB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389" y="-2410140"/>
            <a:ext cx="5366175" cy="5244677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444A8E4-63CA-2B95-97A1-4AA4E1F9EC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9163" y="2540000"/>
            <a:ext cx="5880866" cy="16175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52C1C-6D75-5604-3040-E0E169401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2C2892D-C5F8-36B9-C6E1-E78F6845B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09" y="-2212445"/>
            <a:ext cx="4497696" cy="439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A7B82-5F56-F6FF-E7A4-83F00E308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5EBD64-144C-16D1-D428-3C6D084060CE}"/>
              </a:ext>
            </a:extLst>
          </p:cNvPr>
          <p:cNvSpPr/>
          <p:nvPr userDrawn="1"/>
        </p:nvSpPr>
        <p:spPr>
          <a:xfrm>
            <a:off x="0" y="1"/>
            <a:ext cx="4610100" cy="303348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BBD5E7F-BFA9-16B2-AF3E-E042747F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86233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9FCEA00-07D5-75C4-07E4-33DEF915AD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1811490"/>
            <a:ext cx="3486150" cy="8591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8D3F518-CDFF-9B9A-6743-F63CA8F5B7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48000"/>
            <a:ext cx="4610100" cy="381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446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D6D899-1B70-062E-6D0D-6104FE8629B0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E7A8068-3E54-902F-9CEB-50956B8239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614" y="3134463"/>
            <a:ext cx="3886199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0B73CE-01AB-EC39-403F-9545044B9D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34463"/>
            <a:ext cx="4838701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B0F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A7FC94E-6C45-6849-9206-ECB529D62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F1BFBAD-B247-27F8-6A44-7528EC5E2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99" y="4551194"/>
            <a:ext cx="4569935" cy="4466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B78AA-7D38-5E09-2F87-8EF01BDF7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1967E2-075F-CDC1-23C9-DF51C799B42A}"/>
              </a:ext>
            </a:extLst>
          </p:cNvPr>
          <p:cNvSpPr/>
          <p:nvPr userDrawn="1"/>
        </p:nvSpPr>
        <p:spPr>
          <a:xfrm>
            <a:off x="0" y="4762500"/>
            <a:ext cx="12192000" cy="20955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3E7883-C19D-7DDD-50A4-6F25E632A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9400" y="1489770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1AF40B1-6390-E127-1351-C0B83050D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9400" y="2280680"/>
            <a:ext cx="7391400" cy="121334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6A4F09-48F9-A4FA-FA3A-7764A098E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592" y="-2136012"/>
            <a:ext cx="4569935" cy="4466465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5F7731B-72F9-3A1E-D6CB-BD6CC869F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5" y="490237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BC7048-6312-D925-13D1-6504554C01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1930" y="548708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42377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1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89" r:id="rId21"/>
    <p:sldLayoutId id="2147483688" r:id="rId22"/>
    <p:sldLayoutId id="214748369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y.potter@globalequity.or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4C11A-9736-A085-6DA5-63C0E48C60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600" b="1" dirty="0"/>
              <a:t>SELECT YOUR COVER SLIDE</a:t>
            </a:r>
          </a:p>
          <a:p>
            <a:pPr lvl="1"/>
            <a:r>
              <a:rPr lang="en-GB" sz="1600" dirty="0"/>
              <a:t>Let the GEO Team know if a design for your city is missing from the pack</a:t>
            </a:r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1600" b="1" dirty="0"/>
              <a:t>KEEP THE GEO INTRODUCTION AND EVENT UPDATE SLIDES</a:t>
            </a:r>
          </a:p>
          <a:p>
            <a:pPr lvl="1"/>
            <a:r>
              <a:rPr lang="en-GB" sz="1600" dirty="0"/>
              <a:t>Each meeting should feature an introduction to GEO, benefits of joining as a member and details of future events for all newcomers</a:t>
            </a:r>
          </a:p>
          <a:p>
            <a:pPr lvl="1"/>
            <a:endParaRPr lang="en-GB" sz="1600" dirty="0"/>
          </a:p>
          <a:p>
            <a:r>
              <a:rPr lang="en-GB" sz="1600" b="1" dirty="0"/>
              <a:t>ADD YOUR CONTENT</a:t>
            </a:r>
          </a:p>
          <a:p>
            <a:pPr lvl="1"/>
            <a:r>
              <a:rPr lang="en-GB" sz="1600" dirty="0"/>
              <a:t>Use the slide templates in the Layout feature in the top menu to build your presentation deck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dirty="0">
                <a:hlinkClick r:id="rId2"/>
              </a:rPr>
              <a:t>CONTACT THE GEO TEAM </a:t>
            </a:r>
            <a:r>
              <a:rPr lang="en-GB" sz="1600" b="1" dirty="0"/>
              <a:t>WITH ANY QUESTIONS</a:t>
            </a:r>
          </a:p>
          <a:p>
            <a:pPr lvl="1"/>
            <a:r>
              <a:rPr lang="en-GB" sz="1600" dirty="0"/>
              <a:t>We’re here to support you with any questions and to provide the marketing support</a:t>
            </a:r>
          </a:p>
          <a:p>
            <a:pPr marL="457200" lvl="1" indent="0">
              <a:buNone/>
            </a:pPr>
            <a:r>
              <a:rPr lang="en-GB" sz="1600" dirty="0"/>
              <a:t>    you need to ensure a successful event!</a:t>
            </a:r>
          </a:p>
          <a:p>
            <a:pPr marL="457200" lvl="1" indent="0">
              <a:buNone/>
            </a:pPr>
            <a:endParaRPr lang="en-GB" sz="1600" b="1" dirty="0">
              <a:solidFill>
                <a:srgbClr val="009E99"/>
              </a:solidFill>
              <a:latin typeface="+mj-lt"/>
            </a:endParaRPr>
          </a:p>
          <a:p>
            <a:pPr marL="0" lvl="1" indent="0">
              <a:buNone/>
            </a:pPr>
            <a:r>
              <a:rPr lang="en-GB" b="1" dirty="0">
                <a:solidFill>
                  <a:srgbClr val="009E99"/>
                </a:solidFill>
                <a:latin typeface="+mj-lt"/>
              </a:rPr>
              <a:t>   THANK YOU FOR SUPPORTING GEO!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CAEA5-5A03-BEB5-1647-98819092F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TO USE THIS TEMPLATE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9A218-BE37-9F4E-9D61-91DC64FE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4112" y="3535166"/>
            <a:ext cx="1953087" cy="195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58F15-A86D-B3F0-4DCC-348CF5A58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DB77CE-55E0-5CD4-3AE9-076078F1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NORDIC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63BC52F-5433-3AE9-561F-062F699FD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EB847-B541-6820-EDA6-E778FA77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D280743-F4E0-C19B-19B1-33F9229AC1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067171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FRANCE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421EAA10-6917-D0CF-4BCD-D7E7AE7AA2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-137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495211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14376-E16D-1AC4-FC9F-3A8EC88A4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53E654-92E7-1F49-F4F2-B29681404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GREATER ROCKIES, UTAH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5B669FD-B8B2-AE24-9393-D886BD35CC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944C4B-5268-BA0D-F3DB-0C803A94D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40BA2AE-CE92-09A7-1787-1819E46665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r="16292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3335980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C6E23-9B0C-4F84-F19E-1ED8D8479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2304B7-CF28-032D-D2BE-F4E291E3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INDIA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0F1B6A5-4CF9-21FD-477D-A6CA33EA6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37F01-7AE8-9A62-E7D4-5E9CFA685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D5CB573-32CE-F0F9-14C2-31EDAC0F7A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276" r="23276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835097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ISRAEL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2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B457D-A923-53C7-A3C7-1A4E55D7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EC4DB44-B8B9-401A-C0AC-082E5A29BE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5205C9-4D05-4519-ED9E-D20277C2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ITALY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737E5B4-6352-346F-E7E8-B5FBC8147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728BE-55BA-17E2-F428-930D85DF7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76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MELBOURNE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60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NEW YORK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87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346E7-C3EA-BEDE-00DB-2D41B557E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0D6DD4-3FB9-A007-7D46-488EBEAC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SINGAPORE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3CE6F4-63A7-5B24-65C2-7702CA4BF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1B1B6-B4E8-532F-EA18-070CC0C76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F9C3E0E-7B0D-0F19-DB63-9C35551C7B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484813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SWISS ROMANDIE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EBBD9-1C56-C3B1-71C2-4AC25EC85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81D7EC9-6929-6AED-CA27-837316A993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4EDE82-FA96-B5C3-492E-99EE802A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ATLANTA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AC370B7-0715-6847-07F6-F2544CB61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630C-5F8E-41C7-2D29-516BA1BCC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60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SYDNEY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26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TEXAS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 descr="A city skyline with many tall buildings&#10;&#10;Description automatically generated">
            <a:extLst>
              <a:ext uri="{FF2B5EF4-FFF2-40B4-BE49-F238E27FC236}">
                <a16:creationId xmlns:a16="http://schemas.microsoft.com/office/drawing/2014/main" id="{280D5792-AE2C-D4E9-4DB2-66DC407CB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842" r="30842"/>
          <a:stretch/>
        </p:blipFill>
        <p:spPr/>
      </p:pic>
    </p:spTree>
    <p:extLst>
      <p:ext uri="{BB962C8B-B14F-4D97-AF65-F5344CB8AC3E}">
        <p14:creationId xmlns:p14="http://schemas.microsoft.com/office/powerpoint/2010/main" val="3767302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TORONTO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47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UK AND CHANNEL ISLANDS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54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28C5D-1B07-A848-32D6-10A3A71B6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996" y="621777"/>
            <a:ext cx="3349444" cy="1617510"/>
          </a:xfrm>
        </p:spPr>
        <p:txBody>
          <a:bodyPr/>
          <a:lstStyle/>
          <a:p>
            <a:r>
              <a:rPr lang="en-US" dirty="0"/>
              <a:t>WHAT MAKES</a:t>
            </a:r>
          </a:p>
          <a:p>
            <a:r>
              <a:rPr lang="en-US" dirty="0"/>
              <a:t>GEO</a:t>
            </a:r>
          </a:p>
          <a:p>
            <a:r>
              <a:rPr lang="en-US" dirty="0"/>
              <a:t>SPECIAL?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7A93-D1D3-E505-78E2-04289B615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0052" y="1959342"/>
            <a:ext cx="3195532" cy="1617510"/>
          </a:xfrm>
        </p:spPr>
        <p:txBody>
          <a:bodyPr/>
          <a:lstStyle/>
          <a:p>
            <a:r>
              <a:rPr lang="en-US" dirty="0"/>
              <a:t>GEO IS THE LEADING NON-PROFIT GLOBAL SHARE OWNERSHIP COMMUNITY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9CDC9-4FB5-5A17-37CC-8FCAF4E0B6B3}"/>
              </a:ext>
            </a:extLst>
          </p:cNvPr>
          <p:cNvSpPr/>
          <p:nvPr/>
        </p:nvSpPr>
        <p:spPr>
          <a:xfrm>
            <a:off x="0" y="3447106"/>
            <a:ext cx="3748135" cy="1143000"/>
          </a:xfrm>
          <a:prstGeom prst="rect">
            <a:avLst/>
          </a:prstGeom>
          <a:solidFill>
            <a:srgbClr val="D9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A11CEDF-23F0-9E8C-75AD-D9885FB671FF}"/>
              </a:ext>
            </a:extLst>
          </p:cNvPr>
          <p:cNvSpPr txBox="1"/>
          <p:nvPr/>
        </p:nvSpPr>
        <p:spPr>
          <a:xfrm>
            <a:off x="381000" y="3741607"/>
            <a:ext cx="336713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/>
            <a:r>
              <a:rPr lang="en-GB" sz="1200" b="1" dirty="0">
                <a:solidFill>
                  <a:srgbClr val="090C37"/>
                </a:solidFill>
                <a:ea typeface="Verdana" panose="020B0604030504040204" pitchFamily="34" charset="0"/>
                <a:cs typeface="ShellBook"/>
              </a:rPr>
              <a:t>We are focused on promoting share ownership for the benefit of employees, companies and communities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5C235-0CCF-8D60-331F-1F198B88DE66}"/>
              </a:ext>
            </a:extLst>
          </p:cNvPr>
          <p:cNvSpPr/>
          <p:nvPr/>
        </p:nvSpPr>
        <p:spPr>
          <a:xfrm>
            <a:off x="643550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800" kern="0" dirty="0"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E51BF7-36B4-681C-3CBC-D363438BEF1B}"/>
              </a:ext>
            </a:extLst>
          </p:cNvPr>
          <p:cNvSpPr/>
          <p:nvPr/>
        </p:nvSpPr>
        <p:spPr>
          <a:xfrm>
            <a:off x="6435500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3134D9E-CF62-D872-C652-E975D94D6E5B}"/>
              </a:ext>
            </a:extLst>
          </p:cNvPr>
          <p:cNvSpPr txBox="1">
            <a:spLocks/>
          </p:cNvSpPr>
          <p:nvPr/>
        </p:nvSpPr>
        <p:spPr>
          <a:xfrm>
            <a:off x="6875859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RESOURCES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BE04B-BFE0-1FCE-1CCF-37032B5184F2}"/>
              </a:ext>
            </a:extLst>
          </p:cNvPr>
          <p:cNvSpPr/>
          <p:nvPr/>
        </p:nvSpPr>
        <p:spPr>
          <a:xfrm>
            <a:off x="421891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D8390-7893-C267-E946-27E88E20B73B}"/>
              </a:ext>
            </a:extLst>
          </p:cNvPr>
          <p:cNvSpPr/>
          <p:nvPr/>
        </p:nvSpPr>
        <p:spPr>
          <a:xfrm>
            <a:off x="4225744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EC952BC-1404-0326-677B-4382D62F550A}"/>
              </a:ext>
            </a:extLst>
          </p:cNvPr>
          <p:cNvSpPr txBox="1">
            <a:spLocks/>
          </p:cNvSpPr>
          <p:nvPr/>
        </p:nvSpPr>
        <p:spPr>
          <a:xfrm>
            <a:off x="4620504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COMMUNITY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91284-BE6F-F1DD-FE32-27025A9F2228}"/>
              </a:ext>
            </a:extLst>
          </p:cNvPr>
          <p:cNvSpPr/>
          <p:nvPr/>
        </p:nvSpPr>
        <p:spPr>
          <a:xfrm>
            <a:off x="4218910" y="3646281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7625D5-429B-B909-557A-5D7D93D7E296}"/>
              </a:ext>
            </a:extLst>
          </p:cNvPr>
          <p:cNvSpPr/>
          <p:nvPr/>
        </p:nvSpPr>
        <p:spPr>
          <a:xfrm>
            <a:off x="4218910" y="3646281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920F977-C850-8C43-838F-32B0E20BECD6}"/>
              </a:ext>
            </a:extLst>
          </p:cNvPr>
          <p:cNvSpPr txBox="1">
            <a:spLocks/>
          </p:cNvSpPr>
          <p:nvPr/>
        </p:nvSpPr>
        <p:spPr>
          <a:xfrm>
            <a:off x="4730772" y="3874309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SIMPLICITY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E7F0C1-9347-5D92-433A-88BA4EF5462A}"/>
              </a:ext>
            </a:extLst>
          </p:cNvPr>
          <p:cNvSpPr/>
          <p:nvPr/>
        </p:nvSpPr>
        <p:spPr>
          <a:xfrm>
            <a:off x="6429806" y="3657028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599461-777D-1DE7-82C9-70DA00FDB156}"/>
              </a:ext>
            </a:extLst>
          </p:cNvPr>
          <p:cNvSpPr/>
          <p:nvPr/>
        </p:nvSpPr>
        <p:spPr>
          <a:xfrm>
            <a:off x="6429806" y="3657028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527DACC-D05C-D713-4488-DC4EC9CEBF5C}"/>
              </a:ext>
            </a:extLst>
          </p:cNvPr>
          <p:cNvSpPr txBox="1">
            <a:spLocks/>
          </p:cNvSpPr>
          <p:nvPr/>
        </p:nvSpPr>
        <p:spPr>
          <a:xfrm>
            <a:off x="6794955" y="3885057"/>
            <a:ext cx="1254731" cy="169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RECOGNITION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52DB32-F372-7764-49F9-ECEA0532ABD4}"/>
              </a:ext>
            </a:extLst>
          </p:cNvPr>
          <p:cNvSpPr txBox="1"/>
          <p:nvPr/>
        </p:nvSpPr>
        <p:spPr>
          <a:xfrm>
            <a:off x="4363765" y="1473989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Partner with global, reputable and world-class peers and suppliers, when and where it suits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 network of trusted industry partners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E9662-ECB3-C7DF-7AF4-601B1CC17EED}"/>
              </a:ext>
            </a:extLst>
          </p:cNvPr>
          <p:cNvSpPr txBox="1"/>
          <p:nvPr/>
        </p:nvSpPr>
        <p:spPr>
          <a:xfrm>
            <a:off x="6544141" y="1454376"/>
            <a:ext cx="1766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Ever-evolving member driven resources that meet your professional and personal development needs.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Expert, cost-effective industry resources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EBA0F8-53BB-DED3-0FFD-D4A4AF7AD5A9}"/>
              </a:ext>
            </a:extLst>
          </p:cNvPr>
          <p:cNvSpPr txBox="1"/>
          <p:nvPr/>
        </p:nvSpPr>
        <p:spPr>
          <a:xfrm>
            <a:off x="4380370" y="4505398"/>
            <a:ext cx="17020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Access the information, people or resources you need quickly and easily, in a place that works for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Instant, easy 24/7 access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52F497-27A0-3A94-FAFC-7617FEE5F0E9}"/>
              </a:ext>
            </a:extLst>
          </p:cNvPr>
          <p:cNvSpPr txBox="1"/>
          <p:nvPr/>
        </p:nvSpPr>
        <p:spPr>
          <a:xfrm>
            <a:off x="6571296" y="4622070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Reward and recognition programmes for individuals and companies.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Elevating the industry’s best</a:t>
            </a:r>
          </a:p>
        </p:txBody>
      </p:sp>
      <p:pic>
        <p:nvPicPr>
          <p:cNvPr id="34" name="Google Shape;263;p28" descr="Group success outline">
            <a:extLst>
              <a:ext uri="{FF2B5EF4-FFF2-40B4-BE49-F238E27FC236}">
                <a16:creationId xmlns:a16="http://schemas.microsoft.com/office/drawing/2014/main" id="{FE0C29A2-0210-A03A-10CA-E10004F15C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15607" y="834476"/>
            <a:ext cx="770707" cy="770707"/>
          </a:xfrm>
          <a:prstGeom prst="rect">
            <a:avLst/>
          </a:prstGeom>
          <a:ln>
            <a:noFill/>
          </a:ln>
        </p:spPr>
      </p:pic>
      <p:sp>
        <p:nvSpPr>
          <p:cNvPr id="35" name="CustomShape 14">
            <a:extLst>
              <a:ext uri="{FF2B5EF4-FFF2-40B4-BE49-F238E27FC236}">
                <a16:creationId xmlns:a16="http://schemas.microsoft.com/office/drawing/2014/main" id="{B5B52A7E-A097-1B6A-5035-FFCA643ECDBC}"/>
              </a:ext>
            </a:extLst>
          </p:cNvPr>
          <p:cNvSpPr/>
          <p:nvPr/>
        </p:nvSpPr>
        <p:spPr>
          <a:xfrm>
            <a:off x="9018642" y="1336653"/>
            <a:ext cx="2892362" cy="5557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+5k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individual members across the globe connected by GEO</a:t>
            </a:r>
          </a:p>
        </p:txBody>
      </p:sp>
      <p:pic>
        <p:nvPicPr>
          <p:cNvPr id="36" name="Graphic 35" descr="Earth globe: Americas with solid fill">
            <a:extLst>
              <a:ext uri="{FF2B5EF4-FFF2-40B4-BE49-F238E27FC236}">
                <a16:creationId xmlns:a16="http://schemas.microsoft.com/office/drawing/2014/main" id="{4976821C-EFEE-D8C1-4409-703CC65D8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9895" y="2155692"/>
            <a:ext cx="762129" cy="762129"/>
          </a:xfrm>
          <a:prstGeom prst="rect">
            <a:avLst/>
          </a:prstGeom>
        </p:spPr>
      </p:pic>
      <p:sp>
        <p:nvSpPr>
          <p:cNvPr id="38" name="CustomShape 14">
            <a:extLst>
              <a:ext uri="{FF2B5EF4-FFF2-40B4-BE49-F238E27FC236}">
                <a16:creationId xmlns:a16="http://schemas.microsoft.com/office/drawing/2014/main" id="{36AFA5E2-68C4-1510-27AF-658257CC3FDC}"/>
              </a:ext>
            </a:extLst>
          </p:cNvPr>
          <p:cNvSpPr/>
          <p:nvPr/>
        </p:nvSpPr>
        <p:spPr>
          <a:xfrm>
            <a:off x="9026099" y="2725302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+60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Member countries accessing GEO’s</a:t>
            </a: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events and resources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258C2B-9A71-A9DB-132C-E0022EC80D28}"/>
              </a:ext>
            </a:extLst>
          </p:cNvPr>
          <p:cNvCxnSpPr>
            <a:cxnSpLocks/>
          </p:cNvCxnSpPr>
          <p:nvPr/>
        </p:nvCxnSpPr>
        <p:spPr>
          <a:xfrm flipH="1">
            <a:off x="9018642" y="2070851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stomShape 14">
            <a:extLst>
              <a:ext uri="{FF2B5EF4-FFF2-40B4-BE49-F238E27FC236}">
                <a16:creationId xmlns:a16="http://schemas.microsoft.com/office/drawing/2014/main" id="{06CE6065-2D18-A313-8E91-17B5B0B6BB54}"/>
              </a:ext>
            </a:extLst>
          </p:cNvPr>
          <p:cNvSpPr/>
          <p:nvPr/>
        </p:nvSpPr>
        <p:spPr>
          <a:xfrm>
            <a:off x="9171043" y="6059961"/>
            <a:ext cx="2441196" cy="555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+25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years of serving the global share plan industry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A8FFD8-547F-7D26-4B44-DD412193ADB1}"/>
              </a:ext>
            </a:extLst>
          </p:cNvPr>
          <p:cNvSpPr/>
          <p:nvPr/>
        </p:nvSpPr>
        <p:spPr>
          <a:xfrm>
            <a:off x="9071660" y="371947"/>
            <a:ext cx="2748481" cy="46880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A885B10-4E0D-16FA-F497-A137205A5D58}"/>
              </a:ext>
            </a:extLst>
          </p:cNvPr>
          <p:cNvSpPr txBox="1">
            <a:spLocks/>
          </p:cNvSpPr>
          <p:nvPr/>
        </p:nvSpPr>
        <p:spPr>
          <a:xfrm>
            <a:off x="9819165" y="501813"/>
            <a:ext cx="1135525" cy="2649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IN NUMBERS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5226B4-D43B-D260-5EB5-6C063DCF9E96}"/>
              </a:ext>
            </a:extLst>
          </p:cNvPr>
          <p:cNvCxnSpPr>
            <a:cxnSpLocks/>
          </p:cNvCxnSpPr>
          <p:nvPr/>
        </p:nvCxnSpPr>
        <p:spPr>
          <a:xfrm flipH="1">
            <a:off x="9018641" y="3447106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EE070CD-E53F-C5D8-D964-D0B652C48AD4}"/>
              </a:ext>
            </a:extLst>
          </p:cNvPr>
          <p:cNvCxnSpPr>
            <a:cxnSpLocks/>
          </p:cNvCxnSpPr>
          <p:nvPr/>
        </p:nvCxnSpPr>
        <p:spPr>
          <a:xfrm flipH="1">
            <a:off x="9018640" y="4955263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stomShape 14">
            <a:extLst>
              <a:ext uri="{FF2B5EF4-FFF2-40B4-BE49-F238E27FC236}">
                <a16:creationId xmlns:a16="http://schemas.microsoft.com/office/drawing/2014/main" id="{8F525211-4112-ABD3-4B65-6F3C3DD54F8B}"/>
              </a:ext>
            </a:extLst>
          </p:cNvPr>
          <p:cNvSpPr/>
          <p:nvPr/>
        </p:nvSpPr>
        <p:spPr>
          <a:xfrm>
            <a:off x="9026099" y="4267206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+3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latin typeface="Helvetica" pitchFamily="2" charset="0"/>
                <a:ea typeface="Verdana" panose="020B0604030504040204" pitchFamily="34" charset="0"/>
              </a:rPr>
              <a:t>Global share plan industry individual and corporate recognition programs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D6153-080F-2F1C-A07E-B91757C56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661" y="3697997"/>
            <a:ext cx="950674" cy="4971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6DE2C6-3D2D-370C-1663-70CEFD600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61" y="3698797"/>
            <a:ext cx="901729" cy="5241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82B259-A2C9-0903-173F-F17810696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16" y="3795600"/>
            <a:ext cx="1028039" cy="446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8592A4-3666-041C-954D-52CFB458D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61" y="5093757"/>
            <a:ext cx="2018923" cy="9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72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809D4-9D8D-5456-788C-47C7F9F5F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NEW BRAND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5DE41-6033-E994-28A9-C3788E3B42A5}"/>
              </a:ext>
            </a:extLst>
          </p:cNvPr>
          <p:cNvSpPr txBox="1"/>
          <p:nvPr/>
        </p:nvSpPr>
        <p:spPr>
          <a:xfrm>
            <a:off x="-97536" y="-484472"/>
            <a:ext cx="535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CLICK TO PLAY VIDEO</a:t>
            </a:r>
          </a:p>
        </p:txBody>
      </p:sp>
      <p:pic>
        <p:nvPicPr>
          <p:cNvPr id="4" name="GEO Membership Video 2025">
            <a:hlinkClick r:id="" action="ppaction://media"/>
            <a:extLst>
              <a:ext uri="{FF2B5EF4-FFF2-40B4-BE49-F238E27FC236}">
                <a16:creationId xmlns:a16="http://schemas.microsoft.com/office/drawing/2014/main" id="{163CD9AD-E6A2-E3F2-E7C9-22C3A85DC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43324" y="931165"/>
            <a:ext cx="6261494" cy="815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GEO provides the tools and solutions to take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action today and make a world of difference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With employee share ownership.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3324" y="2032699"/>
            <a:ext cx="551002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lang="en-GB" sz="2000" b="1" spc="-21" dirty="0">
                <a:solidFill>
                  <a:srgbClr val="009E99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ShellBold"/>
              </a:rPr>
              <a:t>WE MAKE IT EASY TO ACCESS THE RIGHT PEOPLE AND INFORMATION</a:t>
            </a:r>
            <a:endParaRPr lang="en-GB" sz="2000" b="1" dirty="0">
              <a:solidFill>
                <a:srgbClr val="009E99"/>
              </a:solidFill>
              <a:latin typeface="Century Gothic" panose="020B0502020202020204" pitchFamily="34" charset="0"/>
              <a:ea typeface="Verdana" panose="020B0604030504040204" pitchFamily="34" charset="0"/>
              <a:cs typeface="ShellBold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body" sz="quarter" idx="4294967295"/>
          </p:nvPr>
        </p:nvSpPr>
        <p:spPr>
          <a:xfrm>
            <a:off x="5049069" y="2902235"/>
            <a:ext cx="6511560" cy="2750946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42913" indent="-220663">
              <a:lnSpc>
                <a:spcPct val="150000"/>
              </a:lnSpc>
              <a:buClr>
                <a:srgbClr val="009E99"/>
              </a:buClr>
              <a:buSzPct val="150000"/>
              <a:buFont typeface="Wingdings" pitchFamily="2" charset="2"/>
              <a:buChar char="§"/>
            </a:pPr>
            <a:r>
              <a:rPr lang="en-GB" sz="1455" spc="-31" dirty="0"/>
              <a:t>Global share </a:t>
            </a: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and executive compensation education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strategy and design 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Global and multi-national best practices and benchmarking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The latest survey data, trends, innovations, and recommendations </a:t>
            </a:r>
          </a:p>
          <a:p>
            <a:pPr marL="431261" indent="-207929">
              <a:lnSpc>
                <a:spcPct val="10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Strong global network of equity and executive compensation leaders, decision makers, innovators, academics, experts and professionals </a:t>
            </a:r>
          </a:p>
          <a:p>
            <a:pPr marL="431261" marR="505962" indent="-207929">
              <a:lnSpc>
                <a:spcPct val="159300"/>
              </a:lnSpc>
              <a:buClr>
                <a:srgbClr val="FBCE07"/>
              </a:buClr>
              <a:buSzPct val="160000"/>
              <a:buFont typeface="Wingdings" panose="05000000000000000000" pitchFamily="2" charset="2"/>
              <a:buChar char="§"/>
            </a:pPr>
            <a:endParaRPr lang="en-GB" sz="1455" spc="3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98C7C2-BA5F-A9DF-DD64-0A9C65E889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915" y="381000"/>
            <a:ext cx="3900714" cy="161751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WHY JOIN GEO?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327A05-82F4-1F14-5CF5-E2E697BEC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3916" y="971912"/>
            <a:ext cx="3486150" cy="1676340"/>
          </a:xfrm>
        </p:spPr>
        <p:txBody>
          <a:bodyPr/>
          <a:lstStyle/>
          <a:p>
            <a:r>
              <a:rPr lang="en-GB" dirty="0"/>
              <a:t>GEO IS YOUR PARTNER IN ELEVATING YOUR EMPLOYEE AND EXECUTIVE SHARE PLANS AND ACHIEVING YOUR CAREER AMBITIONS.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2159B-260A-E7F9-022B-6B515BF2C6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9623"/>
            <a:ext cx="4630057" cy="380837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EC571-FE67-FAC2-0514-BD94E792B6DB}"/>
              </a:ext>
            </a:extLst>
          </p:cNvPr>
          <p:cNvSpPr txBox="1">
            <a:spLocks/>
          </p:cNvSpPr>
          <p:nvPr/>
        </p:nvSpPr>
        <p:spPr>
          <a:xfrm>
            <a:off x="317500" y="498023"/>
            <a:ext cx="9861550" cy="11585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SHAPING THE FUTURE OF</a:t>
            </a:r>
          </a:p>
          <a:p>
            <a:pPr>
              <a:lnSpc>
                <a:spcPct val="50000"/>
              </a:lnSpc>
            </a:pPr>
            <a:r>
              <a:rPr lang="en-GB" dirty="0"/>
              <a:t>SHARE OWNERSHIP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9070431-39D9-F239-0CDB-C045B1FFD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760" y="3314835"/>
            <a:ext cx="3685985" cy="221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Learn from and develop relationships with other issuers and providers around the world and in your local region.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Member directory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chapter resources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Discussions, blogs and articles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 descr="Shape, logo&#10;&#10;Description automatically generated">
            <a:extLst>
              <a:ext uri="{FF2B5EF4-FFF2-40B4-BE49-F238E27FC236}">
                <a16:creationId xmlns:a16="http://schemas.microsoft.com/office/drawing/2014/main" id="{F70C7344-1BCA-6443-282C-95B5102C7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43" y="1847798"/>
            <a:ext cx="2969831" cy="15284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A4E5C31-1E18-5B60-6E4F-9B331966F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0" y="1883279"/>
            <a:ext cx="3302296" cy="145747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B3B6792-9109-DEE7-6548-5B416AE25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967" y="1973454"/>
            <a:ext cx="3381600" cy="115857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7DE3CC6F-B018-F36D-86CE-7BA55A4D2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350" y="3377654"/>
            <a:ext cx="3511551" cy="21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Stay ahead through ever-evolving member driven resources that meet your professional and personal development needs.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learning resources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Courses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On-demand webcasts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A015DCE-FCAE-C7AF-B9F9-0B029D56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71" y="3331822"/>
            <a:ext cx="3731300" cy="231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Read industry news, explore technical updates, access ideas on global employee compensation innovation, and find ways to connect.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Surveys and reports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Articles and insights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News and updates</a:t>
            </a:r>
            <a:endParaRPr lang="en-GB" sz="1500" b="1" dirty="0">
              <a:latin typeface="Helvetica" pitchFamily="2" charset="0"/>
              <a:ea typeface="Verdan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9F81D9-FF92-7DD2-16BA-23A32E8042DB}"/>
              </a:ext>
            </a:extLst>
          </p:cNvPr>
          <p:cNvCxnSpPr/>
          <p:nvPr/>
        </p:nvCxnSpPr>
        <p:spPr>
          <a:xfrm>
            <a:off x="4107541" y="1883279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7EB8D8-9F70-B056-56BD-5B85A9269B30}"/>
              </a:ext>
            </a:extLst>
          </p:cNvPr>
          <p:cNvCxnSpPr/>
          <p:nvPr/>
        </p:nvCxnSpPr>
        <p:spPr>
          <a:xfrm>
            <a:off x="8033656" y="1846993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B68D90F-0096-E479-F845-C0E6820FF62C}"/>
              </a:ext>
            </a:extLst>
          </p:cNvPr>
          <p:cNvSpPr/>
          <p:nvPr/>
        </p:nvSpPr>
        <p:spPr>
          <a:xfrm>
            <a:off x="381001" y="5593822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DATA AND INSIGHTS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473581-0F10-F5BF-759F-51FB0517A0FB}"/>
              </a:ext>
            </a:extLst>
          </p:cNvPr>
          <p:cNvSpPr/>
          <p:nvPr/>
        </p:nvSpPr>
        <p:spPr>
          <a:xfrm>
            <a:off x="4490011" y="5597968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LEARNING AND DEVELOPMENT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70D6C-CC7B-A0D2-0371-B39DC0931D82}"/>
              </a:ext>
            </a:extLst>
          </p:cNvPr>
          <p:cNvSpPr/>
          <p:nvPr/>
        </p:nvSpPr>
        <p:spPr>
          <a:xfrm>
            <a:off x="8426189" y="5593821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GLOBAL COMMUNITIES</a:t>
            </a:r>
          </a:p>
        </p:txBody>
      </p:sp>
    </p:spTree>
    <p:extLst>
      <p:ext uri="{BB962C8B-B14F-4D97-AF65-F5344CB8AC3E}">
        <p14:creationId xmlns:p14="http://schemas.microsoft.com/office/powerpoint/2010/main" val="3230674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A65386-9152-6E38-622B-15D543199F67}"/>
              </a:ext>
            </a:extLst>
          </p:cNvPr>
          <p:cNvSpPr/>
          <p:nvPr/>
        </p:nvSpPr>
        <p:spPr>
          <a:xfrm>
            <a:off x="9372459" y="5218176"/>
            <a:ext cx="2679237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BDB5BA-BB0B-3505-51D8-F82D08DBB7BE}"/>
              </a:ext>
            </a:extLst>
          </p:cNvPr>
          <p:cNvSpPr txBox="1">
            <a:spLocks/>
          </p:cNvSpPr>
          <p:nvPr/>
        </p:nvSpPr>
        <p:spPr>
          <a:xfrm>
            <a:off x="256825" y="698513"/>
            <a:ext cx="9861550" cy="8372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RECEIVE THE RECOGNITION YOU DESERVE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03436914-E907-BAF5-E7D5-CB9E2CA553FD}"/>
              </a:ext>
            </a:extLst>
          </p:cNvPr>
          <p:cNvSpPr txBox="1">
            <a:spLocks/>
          </p:cNvSpPr>
          <p:nvPr/>
        </p:nvSpPr>
        <p:spPr>
          <a:xfrm>
            <a:off x="4568113" y="4504042"/>
            <a:ext cx="4096033" cy="162095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Fellow Global Equity (FGE) designation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Access to Fellows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Discounts for GEO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Lifetime membership to GEO post-retirement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on </a:t>
            </a:r>
            <a:r>
              <a:rPr lang="en-GB" sz="1200" b="1" spc="-31" dirty="0"/>
              <a:t>31 January, 30 June and 31 October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D4C9172-DBB1-CF2F-1F72-063C4062E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25" y="2038117"/>
            <a:ext cx="3588927" cy="2153115"/>
          </a:xfrm>
          <a:prstGeom prst="rect">
            <a:avLst/>
          </a:prstGeom>
        </p:spPr>
      </p:pic>
      <p:sp>
        <p:nvSpPr>
          <p:cNvPr id="10" name="object 18">
            <a:extLst>
              <a:ext uri="{FF2B5EF4-FFF2-40B4-BE49-F238E27FC236}">
                <a16:creationId xmlns:a16="http://schemas.microsoft.com/office/drawing/2014/main" id="{EE06FD8B-F06E-2DF3-75AF-DEBCD72679B3}"/>
              </a:ext>
            </a:extLst>
          </p:cNvPr>
          <p:cNvSpPr txBox="1">
            <a:spLocks/>
          </p:cNvSpPr>
          <p:nvPr/>
        </p:nvSpPr>
        <p:spPr>
          <a:xfrm>
            <a:off x="176460" y="4391708"/>
            <a:ext cx="4227911" cy="2181175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Individual and corporate awards across 10 categories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Take part in GEO’s Excellence in Global Share Plans thought leadership program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October to January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Winners announced at GEO’s annual conference each April</a:t>
            </a:r>
          </a:p>
          <a:p>
            <a:pPr marL="223332" indent="0">
              <a:lnSpc>
                <a:spcPct val="150000"/>
              </a:lnSpc>
              <a:buClr>
                <a:srgbClr val="CFAC67"/>
              </a:buClr>
              <a:buSzPct val="150000"/>
              <a:buNone/>
            </a:pPr>
            <a:endParaRPr lang="en-GB" sz="1400" spc="-31" dirty="0"/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1918CF9-702F-F702-8644-5546110997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89" y="1994085"/>
            <a:ext cx="3619500" cy="163106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F11DDF-167A-1625-AEFB-7C775FF478CE}"/>
              </a:ext>
            </a:extLst>
          </p:cNvPr>
          <p:cNvCxnSpPr/>
          <p:nvPr/>
        </p:nvCxnSpPr>
        <p:spPr>
          <a:xfrm>
            <a:off x="4495800" y="2113789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73A95A-BE5A-6A8D-F274-0308AFF69BEC}"/>
              </a:ext>
            </a:extLst>
          </p:cNvPr>
          <p:cNvCxnSpPr/>
          <p:nvPr/>
        </p:nvCxnSpPr>
        <p:spPr>
          <a:xfrm>
            <a:off x="8734425" y="2120161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18">
            <a:extLst>
              <a:ext uri="{FF2B5EF4-FFF2-40B4-BE49-F238E27FC236}">
                <a16:creationId xmlns:a16="http://schemas.microsoft.com/office/drawing/2014/main" id="{B88CA8C6-158E-E84F-D2D8-0783B36733D0}"/>
              </a:ext>
            </a:extLst>
          </p:cNvPr>
          <p:cNvSpPr txBox="1">
            <a:spLocks/>
          </p:cNvSpPr>
          <p:nvPr/>
        </p:nvSpPr>
        <p:spPr>
          <a:xfrm>
            <a:off x="8627990" y="4476089"/>
            <a:ext cx="3387550" cy="217495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Two-year individual GEO membership with full </a:t>
            </a:r>
            <a:r>
              <a:rPr lang="en-GB" sz="1200" spc="-31" dirty="0" err="1"/>
              <a:t>GEOLearn</a:t>
            </a:r>
            <a:r>
              <a:rPr lang="en-GB" sz="1200" spc="-31" dirty="0"/>
              <a:t> access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registration and speaker slot at GEO’s conference in 2027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access to regional chapter and virtual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Peer networking and participation in regular skills sessions and thought-leadership project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</a:t>
            </a:r>
            <a:r>
              <a:rPr lang="en-GB" sz="1200" b="1" spc="-31" dirty="0"/>
              <a:t>1 August</a:t>
            </a:r>
            <a:endParaRPr lang="en-GB" sz="1400" b="1" spc="-3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892138-2B18-AD31-5D10-9666A91BA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13" y="1751852"/>
            <a:ext cx="4392916" cy="2196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53E2E-44FE-916F-E27D-081F051B35F9}"/>
              </a:ext>
            </a:extLst>
          </p:cNvPr>
          <p:cNvSpPr txBox="1"/>
          <p:nvPr/>
        </p:nvSpPr>
        <p:spPr>
          <a:xfrm>
            <a:off x="8664146" y="36438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A CAREER DEVELOPMENT AND THOUGHT LEADERSHIP PROGRAM FOR EMERGING PRACTITIONERS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DBEA8-F45F-2F21-F36C-1F6DE60DFB13}"/>
              </a:ext>
            </a:extLst>
          </p:cNvPr>
          <p:cNvSpPr txBox="1"/>
          <p:nvPr/>
        </p:nvSpPr>
        <p:spPr>
          <a:xfrm>
            <a:off x="4495800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OUR FELLOWS ARE SELECTED FOR THEIR CONTRIBUTIONS TO THE GLOBAL EQUITY INDUSTRY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88992-E116-740E-EE7A-117B261D3313}"/>
              </a:ext>
            </a:extLst>
          </p:cNvPr>
          <p:cNvSpPr txBox="1"/>
          <p:nvPr/>
        </p:nvSpPr>
        <p:spPr>
          <a:xfrm>
            <a:off x="150423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CELEBRATING THE GLOBAL SHARE PLAN INDUSTRY’S BEST AND BRIGHTEST SINCE 2002</a:t>
            </a:r>
          </a:p>
        </p:txBody>
      </p:sp>
    </p:spTree>
    <p:extLst>
      <p:ext uri="{BB962C8B-B14F-4D97-AF65-F5344CB8AC3E}">
        <p14:creationId xmlns:p14="http://schemas.microsoft.com/office/powerpoint/2010/main" val="3937021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5C6FF5-20B3-E527-24A4-D31703028E4C}"/>
              </a:ext>
            </a:extLst>
          </p:cNvPr>
          <p:cNvSpPr/>
          <p:nvPr/>
        </p:nvSpPr>
        <p:spPr>
          <a:xfrm>
            <a:off x="8693930" y="5311641"/>
            <a:ext cx="3294846" cy="1163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FC3BA-D3A6-0D8F-8C7F-F0634828D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UPCOMING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B29D5-D2D8-CC3D-8209-DEDC374C0490}"/>
              </a:ext>
            </a:extLst>
          </p:cNvPr>
          <p:cNvSpPr/>
          <p:nvPr/>
        </p:nvSpPr>
        <p:spPr>
          <a:xfrm>
            <a:off x="0" y="6497179"/>
            <a:ext cx="12191999" cy="360822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6DE3-9D3E-E2BB-6966-77BF7B99684A}"/>
              </a:ext>
            </a:extLst>
          </p:cNvPr>
          <p:cNvCxnSpPr>
            <a:cxnSpLocks/>
          </p:cNvCxnSpPr>
          <p:nvPr/>
        </p:nvCxnSpPr>
        <p:spPr>
          <a:xfrm>
            <a:off x="4268654" y="3854123"/>
            <a:ext cx="0" cy="244083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BF9EB9-6178-4C57-8121-BDC84E3B988B}"/>
              </a:ext>
            </a:extLst>
          </p:cNvPr>
          <p:cNvCxnSpPr>
            <a:cxnSpLocks/>
          </p:cNvCxnSpPr>
          <p:nvPr/>
        </p:nvCxnSpPr>
        <p:spPr>
          <a:xfrm>
            <a:off x="8594023" y="3854123"/>
            <a:ext cx="0" cy="244083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97872A8-6B55-E00B-2E54-559D88366F72}"/>
              </a:ext>
            </a:extLst>
          </p:cNvPr>
          <p:cNvCxnSpPr>
            <a:cxnSpLocks/>
          </p:cNvCxnSpPr>
          <p:nvPr/>
        </p:nvCxnSpPr>
        <p:spPr>
          <a:xfrm flipV="1">
            <a:off x="201205" y="3848285"/>
            <a:ext cx="11685995" cy="5838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7926249-1B5F-1439-2E78-6B97ADC79443}"/>
              </a:ext>
            </a:extLst>
          </p:cNvPr>
          <p:cNvSpPr txBox="1">
            <a:spLocks/>
          </p:cNvSpPr>
          <p:nvPr/>
        </p:nvSpPr>
        <p:spPr>
          <a:xfrm>
            <a:off x="6549523" y="2949515"/>
            <a:ext cx="2725625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GEO Fellow</a:t>
            </a:r>
            <a:b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</a:br>
            <a:r>
              <a:rPr lang="en-GB" sz="14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Get the recognition you deserve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31 October 2025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54E809-CA25-0DD3-4F49-28D2E5764E87}"/>
              </a:ext>
            </a:extLst>
          </p:cNvPr>
          <p:cNvSpPr txBox="1"/>
          <p:nvPr/>
        </p:nvSpPr>
        <p:spPr>
          <a:xfrm>
            <a:off x="168808" y="5435352"/>
            <a:ext cx="4060801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2025 Regional Events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18 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September: </a:t>
            </a:r>
            <a:r>
              <a:rPr lang="en-GB" sz="1600" u="none" strike="noStrike" dirty="0" err="1">
                <a:solidFill>
                  <a:srgbClr val="009E99"/>
                </a:solidFill>
                <a:effectLst/>
                <a:latin typeface="Helvetica" pitchFamily="2" charset="0"/>
              </a:rPr>
              <a:t>NorCal</a:t>
            </a: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 Forum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, San Mateo</a:t>
            </a:r>
            <a:b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</a:b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12 November: PERE, London, UK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10 December: East Coast, Boston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28EFB-729A-39AF-6813-7110D43A7D78}"/>
              </a:ext>
            </a:extLst>
          </p:cNvPr>
          <p:cNvSpPr txBox="1"/>
          <p:nvPr/>
        </p:nvSpPr>
        <p:spPr>
          <a:xfrm>
            <a:off x="201205" y="6497179"/>
            <a:ext cx="1188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Visit the GEO website for webcasts, event information and to register &gt;&gt;&gt;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globalequity.org/event-calendar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0F467-7FE4-CFC4-4C05-6D6DE09BD50C}"/>
              </a:ext>
            </a:extLst>
          </p:cNvPr>
          <p:cNvSpPr txBox="1"/>
          <p:nvPr/>
        </p:nvSpPr>
        <p:spPr>
          <a:xfrm>
            <a:off x="4329515" y="5435352"/>
            <a:ext cx="460287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u="none" strike="noStrike" dirty="0">
                <a:effectLst/>
                <a:latin typeface="Helvetica" pitchFamily="2" charset="0"/>
              </a:rPr>
              <a:t>27</a:t>
            </a:r>
            <a:r>
              <a:rPr lang="en-GB" sz="1600" b="1" u="none" strike="noStrike" baseline="30000" dirty="0">
                <a:effectLst/>
                <a:latin typeface="Helvetica" pitchFamily="2" charset="0"/>
              </a:rPr>
              <a:t>th</a:t>
            </a:r>
            <a:r>
              <a:rPr lang="en-GB" sz="1600" b="1" u="none" strike="noStrike" dirty="0">
                <a:effectLst/>
                <a:latin typeface="Helvetica" pitchFamily="2" charset="0"/>
              </a:rPr>
              <a:t> Annual Conference</a:t>
            </a:r>
            <a:br>
              <a:rPr lang="en-GB" sz="1600" u="none" strike="noStrike" dirty="0">
                <a:effectLst/>
                <a:latin typeface="Helvetica" pitchFamily="2" charset="0"/>
              </a:rPr>
            </a:br>
            <a:r>
              <a:rPr lang="en-GB" sz="1400" u="none" strike="noStrike" dirty="0">
                <a:effectLst/>
                <a:latin typeface="Helvetica" pitchFamily="2" charset="0"/>
              </a:rPr>
              <a:t>Join 350+ global professionals at our flagship event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Austin, Texas: 21 - 23 April 2026</a:t>
            </a:r>
            <a:endParaRPr lang="en-US" sz="16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20" name="Picture 19" descr="A blue and green logo&#10;&#10;Description automatically generated">
            <a:extLst>
              <a:ext uri="{FF2B5EF4-FFF2-40B4-BE49-F238E27FC236}">
                <a16:creationId xmlns:a16="http://schemas.microsoft.com/office/drawing/2014/main" id="{F6144FED-3A12-38C2-78B7-320B845E2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" y="3848285"/>
            <a:ext cx="3166490" cy="1631335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029DE190-E8A8-13E5-ECDA-CF616726DAAD}"/>
              </a:ext>
            </a:extLst>
          </p:cNvPr>
          <p:cNvSpPr txBox="1">
            <a:spLocks/>
          </p:cNvSpPr>
          <p:nvPr/>
        </p:nvSpPr>
        <p:spPr>
          <a:xfrm>
            <a:off x="9395488" y="2937000"/>
            <a:ext cx="2294327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Future Leader</a:t>
            </a:r>
          </a:p>
          <a:p>
            <a:pPr>
              <a:lnSpc>
                <a:spcPts val="1660"/>
              </a:lnSpc>
            </a:pPr>
            <a:r>
              <a:rPr lang="en-GB" sz="1400" b="0" dirty="0">
                <a:solidFill>
                  <a:srgbClr val="1E1F21"/>
                </a:solidFill>
                <a:latin typeface="Helvetica" pitchFamily="2" charset="0"/>
              </a:rPr>
              <a:t>Apply for the next class</a:t>
            </a:r>
            <a:endParaRPr lang="en-GB" sz="1400" b="0" u="none" strike="noStrike" dirty="0">
              <a:solidFill>
                <a:srgbClr val="1E1F21"/>
              </a:solidFill>
              <a:effectLst/>
              <a:latin typeface="Helvetica" pitchFamily="2" charset="0"/>
            </a:endParaRP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1 August annually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55D6190-48D1-5CE6-7905-9BB3A0B38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532" y="2000124"/>
            <a:ext cx="1968121" cy="1040690"/>
          </a:xfrm>
          <a:prstGeom prst="rect">
            <a:avLst/>
          </a:prstGeom>
        </p:spPr>
      </p:pic>
      <p:pic>
        <p:nvPicPr>
          <p:cNvPr id="21" name="Picture 20" descr="A colorful logo with text&#10;&#10;AI-generated content may be incorrect.">
            <a:extLst>
              <a:ext uri="{FF2B5EF4-FFF2-40B4-BE49-F238E27FC236}">
                <a16:creationId xmlns:a16="http://schemas.microsoft.com/office/drawing/2014/main" id="{8C8C85A7-0B81-24F2-AA6C-ED8959976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2119" y="1982881"/>
            <a:ext cx="2151696" cy="9291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0AAC566-79D9-7290-6175-A8B245D44828}"/>
              </a:ext>
            </a:extLst>
          </p:cNvPr>
          <p:cNvSpPr txBox="1"/>
          <p:nvPr/>
        </p:nvSpPr>
        <p:spPr>
          <a:xfrm>
            <a:off x="9341468" y="1733405"/>
            <a:ext cx="2151696" cy="30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+mj-lt"/>
              </a:rPr>
              <a:t>EMERGING</a:t>
            </a:r>
            <a:r>
              <a:rPr lang="en-GB" sz="1200" dirty="0">
                <a:latin typeface="+mj-lt"/>
              </a:rPr>
              <a:t>LEADER</a:t>
            </a:r>
            <a:endParaRPr lang="en-GB" sz="1200" b="1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13CF2F-037C-769E-8CD5-423D1C2F7C04}"/>
              </a:ext>
            </a:extLst>
          </p:cNvPr>
          <p:cNvSpPr txBox="1"/>
          <p:nvPr/>
        </p:nvSpPr>
        <p:spPr>
          <a:xfrm>
            <a:off x="6549523" y="1757442"/>
            <a:ext cx="2151696" cy="30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+mj-lt"/>
              </a:rPr>
              <a:t>INDUSTRY</a:t>
            </a:r>
            <a:r>
              <a:rPr lang="en-GB" sz="1200" dirty="0">
                <a:latin typeface="+mj-lt"/>
              </a:rPr>
              <a:t>LEADER</a:t>
            </a:r>
            <a:endParaRPr lang="en-GB" sz="1200" b="1" dirty="0">
              <a:latin typeface="+mj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A376627-3FB1-7033-F3DF-57B8C1433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7941" y="3917501"/>
            <a:ext cx="2990481" cy="16072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380522-995E-E833-4030-F30BA357DDF7}"/>
              </a:ext>
            </a:extLst>
          </p:cNvPr>
          <p:cNvSpPr txBox="1"/>
          <p:nvPr/>
        </p:nvSpPr>
        <p:spPr>
          <a:xfrm>
            <a:off x="8594023" y="5457621"/>
            <a:ext cx="359797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GEO Awards 2026</a:t>
            </a:r>
            <a:b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</a:br>
            <a:r>
              <a:rPr lang="en-GB" sz="14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Celebrate your success on a global stage</a:t>
            </a:r>
            <a:br>
              <a:rPr lang="en-GB" sz="1600" dirty="0">
                <a:solidFill>
                  <a:srgbClr val="1E1F21"/>
                </a:solidFill>
                <a:latin typeface="Helvetica" pitchFamily="2" charset="0"/>
              </a:rPr>
            </a:b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Austin, Texas: 22 April 2026</a:t>
            </a:r>
            <a:endParaRPr lang="en-US" sz="1600" dirty="0">
              <a:solidFill>
                <a:srgbClr val="009E99"/>
              </a:solidFill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780F6-4221-4A34-6BD7-C718A68C822F}"/>
              </a:ext>
            </a:extLst>
          </p:cNvPr>
          <p:cNvSpPr txBox="1"/>
          <p:nvPr/>
        </p:nvSpPr>
        <p:spPr>
          <a:xfrm>
            <a:off x="201205" y="2987924"/>
            <a:ext cx="3447831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dirty="0">
                <a:solidFill>
                  <a:srgbClr val="1E1F21"/>
                </a:solidFill>
                <a:latin typeface="Helvetica" pitchFamily="2" charset="0"/>
              </a:rPr>
              <a:t>Bootcamp</a:t>
            </a:r>
            <a:br>
              <a:rPr lang="en-GB" sz="1600" dirty="0">
                <a:solidFill>
                  <a:srgbClr val="1E1F21"/>
                </a:solidFill>
                <a:latin typeface="Helvetica" pitchFamily="2" charset="0"/>
              </a:rPr>
            </a:br>
            <a:r>
              <a:rPr lang="en-GB" sz="1400" dirty="0">
                <a:solidFill>
                  <a:srgbClr val="1E1F21"/>
                </a:solidFill>
                <a:latin typeface="Helvetica" pitchFamily="2" charset="0"/>
              </a:rPr>
              <a:t>An introduction to global share plans </a:t>
            </a: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Virtual: 7-8 and 14-15 October 2025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8D2039-DC78-FE42-403D-588A79D14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1218" y="1503608"/>
            <a:ext cx="3013952" cy="1551144"/>
          </a:xfrm>
          <a:prstGeom prst="rect">
            <a:avLst/>
          </a:prstGeom>
        </p:spPr>
      </p:pic>
      <p:pic>
        <p:nvPicPr>
          <p:cNvPr id="15" name="Picture 14" descr="A colorful text and a number&#10;&#10;AI-generated content may be incorrect.">
            <a:extLst>
              <a:ext uri="{FF2B5EF4-FFF2-40B4-BE49-F238E27FC236}">
                <a16:creationId xmlns:a16="http://schemas.microsoft.com/office/drawing/2014/main" id="{D6B1F262-DAD3-4C4B-34DE-4601CF172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02" y="3918733"/>
            <a:ext cx="3166489" cy="162125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D7D6DD-1656-E06A-E7F9-667A08841703}"/>
              </a:ext>
            </a:extLst>
          </p:cNvPr>
          <p:cNvCxnSpPr/>
          <p:nvPr/>
        </p:nvCxnSpPr>
        <p:spPr>
          <a:xfrm>
            <a:off x="6255182" y="1875529"/>
            <a:ext cx="0" cy="1978594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5A6D697-15BE-12F4-916D-2B17535E2BB6}"/>
              </a:ext>
            </a:extLst>
          </p:cNvPr>
          <p:cNvSpPr txBox="1"/>
          <p:nvPr/>
        </p:nvSpPr>
        <p:spPr>
          <a:xfrm>
            <a:off x="3819395" y="3010310"/>
            <a:ext cx="2452122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dirty="0" err="1">
                <a:solidFill>
                  <a:srgbClr val="1E1F21"/>
                </a:solidFill>
                <a:latin typeface="Helvetica" pitchFamily="2" charset="0"/>
              </a:rPr>
              <a:t>GEOelevate</a:t>
            </a:r>
            <a:endParaRPr lang="en-GB" sz="1600" b="1" dirty="0">
              <a:solidFill>
                <a:srgbClr val="1E1F21"/>
              </a:solidFill>
              <a:latin typeface="Helvetica" pitchFamily="2" charset="0"/>
            </a:endParaRPr>
          </a:p>
          <a:p>
            <a:pPr>
              <a:lnSpc>
                <a:spcPts val="1660"/>
              </a:lnSpc>
            </a:pPr>
            <a:r>
              <a:rPr lang="en-GB" sz="1400" dirty="0">
                <a:solidFill>
                  <a:srgbClr val="1E1F21"/>
                </a:solidFill>
                <a:latin typeface="Helvetica" pitchFamily="2" charset="0"/>
              </a:rPr>
              <a:t>Join as a mentor or mentee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31 October 2025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17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5370-16CB-1B79-74C1-574D672E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F8EB333-F43C-1FE2-8660-D8297124C0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B87298-BF89-0263-6267-AD08BD02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BELGIUM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0E13704-A982-F793-74CC-3BB766E6A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8F853-0D10-E6AA-F1A1-C1A8E26BE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95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F85772-CA24-6E6C-1F2B-7227AFE0F596}"/>
              </a:ext>
            </a:extLst>
          </p:cNvPr>
          <p:cNvSpPr txBox="1">
            <a:spLocks/>
          </p:cNvSpPr>
          <p:nvPr/>
        </p:nvSpPr>
        <p:spPr>
          <a:xfrm>
            <a:off x="2525200" y="3540139"/>
            <a:ext cx="3799399" cy="1552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 US AT OUR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24TH ANNUAL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</a:t>
            </a:r>
            <a:endParaRPr lang="en-US" sz="2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 calendar with a date and text&#10;&#10;Description automatically generated">
            <a:extLst>
              <a:ext uri="{FF2B5EF4-FFF2-40B4-BE49-F238E27FC236}">
                <a16:creationId xmlns:a16="http://schemas.microsoft.com/office/drawing/2014/main" id="{8D3FE2EA-1250-487A-FF54-B0DEEC8D6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41" y="474353"/>
            <a:ext cx="1790065" cy="1828165"/>
          </a:xfrm>
          <a:prstGeom prst="rect">
            <a:avLst/>
          </a:prstGeom>
        </p:spPr>
      </p:pic>
      <p:pic>
        <p:nvPicPr>
          <p:cNvPr id="4" name="Picture 3" descr="A black and white logo with a star&#10;&#10;Description automatically generated">
            <a:extLst>
              <a:ext uri="{FF2B5EF4-FFF2-40B4-BE49-F238E27FC236}">
                <a16:creationId xmlns:a16="http://schemas.microsoft.com/office/drawing/2014/main" id="{928C66F1-594C-32F5-3482-1EFB110D7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40" y="2606037"/>
            <a:ext cx="1694815" cy="1847215"/>
          </a:xfrm>
          <a:prstGeom prst="rect">
            <a:avLst/>
          </a:prstGeom>
        </p:spPr>
      </p:pic>
      <p:pic>
        <p:nvPicPr>
          <p:cNvPr id="6" name="Picture 5" descr="A group of people with a speech bubble&#10;&#10;Description automatically generated">
            <a:extLst>
              <a:ext uri="{FF2B5EF4-FFF2-40B4-BE49-F238E27FC236}">
                <a16:creationId xmlns:a16="http://schemas.microsoft.com/office/drawing/2014/main" id="{0FFFF591-6EBB-BD32-DA35-5A05B5656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64" y="537018"/>
            <a:ext cx="1837690" cy="1904365"/>
          </a:xfrm>
          <a:prstGeom prst="rect">
            <a:avLst/>
          </a:prstGeom>
        </p:spPr>
      </p:pic>
      <p:pic>
        <p:nvPicPr>
          <p:cNvPr id="8" name="Picture 7" descr="A black and white sign with a hat&#10;&#10;Description automatically generated">
            <a:extLst>
              <a:ext uri="{FF2B5EF4-FFF2-40B4-BE49-F238E27FC236}">
                <a16:creationId xmlns:a16="http://schemas.microsoft.com/office/drawing/2014/main" id="{92D0081C-EB81-6AF8-7E12-8DFA55908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7"/>
          <a:stretch/>
        </p:blipFill>
        <p:spPr>
          <a:xfrm>
            <a:off x="10362464" y="2544542"/>
            <a:ext cx="1683143" cy="1643975"/>
          </a:xfrm>
          <a:prstGeom prst="rect">
            <a:avLst/>
          </a:prstGeom>
        </p:spPr>
      </p:pic>
      <p:pic>
        <p:nvPicPr>
          <p:cNvPr id="7" name="Picture 6" descr="A blue and yellow background with text and a qr code&#10;&#10;AI-generated content may be incorrect.">
            <a:extLst>
              <a:ext uri="{FF2B5EF4-FFF2-40B4-BE49-F238E27FC236}">
                <a16:creationId xmlns:a16="http://schemas.microsoft.com/office/drawing/2014/main" id="{847D8391-0169-A167-2223-B996B6FF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5"/>
          <a:stretch/>
        </p:blipFill>
        <p:spPr>
          <a:xfrm>
            <a:off x="-23934" y="-2"/>
            <a:ext cx="6409654" cy="6858001"/>
          </a:xfrm>
          <a:prstGeom prst="rect">
            <a:avLst/>
          </a:prstGeom>
        </p:spPr>
      </p:pic>
      <p:pic>
        <p:nvPicPr>
          <p:cNvPr id="11" name="Picture 10" descr="A blue and yellow background with text and a qr code&#10;&#10;AI-generated content may be incorrect.">
            <a:extLst>
              <a:ext uri="{FF2B5EF4-FFF2-40B4-BE49-F238E27FC236}">
                <a16:creationId xmlns:a16="http://schemas.microsoft.com/office/drawing/2014/main" id="{0A0E456B-A3D7-9AB5-000A-7157703FB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5"/>
          <a:stretch/>
        </p:blipFill>
        <p:spPr>
          <a:xfrm>
            <a:off x="6385720" y="4953634"/>
            <a:ext cx="5684613" cy="190436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07F1949-E253-262E-8A2B-4C536F3C277D}"/>
              </a:ext>
            </a:extLst>
          </p:cNvPr>
          <p:cNvGrpSpPr/>
          <p:nvPr/>
        </p:nvGrpSpPr>
        <p:grpSpPr>
          <a:xfrm>
            <a:off x="6569650" y="2414397"/>
            <a:ext cx="1974931" cy="1774120"/>
            <a:chOff x="6617026" y="2359895"/>
            <a:chExt cx="1974931" cy="1774120"/>
          </a:xfrm>
        </p:grpSpPr>
        <p:pic>
          <p:nvPicPr>
            <p:cNvPr id="9" name="Picture 8" descr="A black and white logo&#10;&#10;Description automatically generated">
              <a:extLst>
                <a:ext uri="{FF2B5EF4-FFF2-40B4-BE49-F238E27FC236}">
                  <a16:creationId xmlns:a16="http://schemas.microsoft.com/office/drawing/2014/main" id="{35697B9D-94B6-7266-32ED-7D8B1ADFB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50"/>
            <a:stretch/>
          </p:blipFill>
          <p:spPr>
            <a:xfrm>
              <a:off x="6617026" y="2359895"/>
              <a:ext cx="1951990" cy="121051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6C683F-081E-D8D4-6200-00C88E6C1D4A}"/>
                </a:ext>
              </a:extLst>
            </p:cNvPr>
            <p:cNvSpPr txBox="1"/>
            <p:nvPr/>
          </p:nvSpPr>
          <p:spPr>
            <a:xfrm>
              <a:off x="6676262" y="3518462"/>
              <a:ext cx="191569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+mj-lt"/>
                </a:rPr>
                <a:t>25 YEARS</a:t>
              </a:r>
              <a:br>
                <a:rPr lang="en-GB" b="1" dirty="0">
                  <a:latin typeface="+mj-lt"/>
                </a:rPr>
              </a:br>
              <a:r>
                <a:rPr lang="en-GB" b="1" dirty="0">
                  <a:latin typeface="+mj-lt"/>
                </a:rPr>
                <a:t>GEO AWARDS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1FF29B-DB77-B72B-7843-CC3EC9D4DF9A}"/>
              </a:ext>
            </a:extLst>
          </p:cNvPr>
          <p:cNvGrpSpPr/>
          <p:nvPr/>
        </p:nvGrpSpPr>
        <p:grpSpPr>
          <a:xfrm>
            <a:off x="6409583" y="408505"/>
            <a:ext cx="2278298" cy="1959859"/>
            <a:chOff x="10026764" y="2398278"/>
            <a:chExt cx="2278298" cy="1959859"/>
          </a:xfrm>
        </p:grpSpPr>
        <p:pic>
          <p:nvPicPr>
            <p:cNvPr id="10" name="Picture 9" descr="A group of people in a pyramid&#10;&#10;Description automatically generated">
              <a:extLst>
                <a:ext uri="{FF2B5EF4-FFF2-40B4-BE49-F238E27FC236}">
                  <a16:creationId xmlns:a16="http://schemas.microsoft.com/office/drawing/2014/main" id="{4AD369C0-09B0-2FA9-9348-6398B1CDA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201"/>
            <a:stretch/>
          </p:blipFill>
          <p:spPr>
            <a:xfrm>
              <a:off x="10186831" y="2398278"/>
              <a:ext cx="2046743" cy="10307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FD5A4A-D236-B49A-BC47-77D3EFEB3A0E}"/>
                </a:ext>
              </a:extLst>
            </p:cNvPr>
            <p:cNvSpPr txBox="1"/>
            <p:nvPr/>
          </p:nvSpPr>
          <p:spPr>
            <a:xfrm>
              <a:off x="10026764" y="3496363"/>
              <a:ext cx="227829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+mj-lt"/>
                </a:rPr>
                <a:t>350+</a:t>
              </a:r>
              <a:br>
                <a:rPr lang="en-GB" sz="1600" b="1" dirty="0">
                  <a:latin typeface="+mj-lt"/>
                </a:rPr>
              </a:br>
              <a:r>
                <a:rPr lang="en-GB" sz="1600" b="1" dirty="0">
                  <a:latin typeface="+mj-lt"/>
                </a:rPr>
                <a:t>SENIOR-LEVEL GLOBAL ATTENDEES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8319462"/>
      </p:ext>
    </p:extLst>
  </p:cSld>
  <p:clrMapOvr>
    <a:masterClrMapping/>
  </p:clrMapOvr>
  <p:transition spd="med" advClick="0" advTm="11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59726-5037-4EE5-DD78-454974F44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87953-02AC-1D1A-9A71-D72018D224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805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5236E1-0347-2314-5F13-1FD8BB490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Add your content slides from this point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335B-D090-DC18-D07C-44B28706DA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3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6C2A3-765D-7C6D-62A5-D960FD31C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16540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BOSTON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0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480BB-A81B-8D50-A5BB-A6340D703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D6E5C65-3166-E644-16FA-3D8FCAA9C6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248E9C-E62F-72BE-DED5-537E84E9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BRAZIL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C42C338-FF3B-F2E6-99CD-8A22AA4AF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D834D-6234-3529-0405-0CD1A0AB0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53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870CE-616A-EE52-82A3-79311E3EF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4EE7262-A811-14D6-3C26-29F4A41CC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B29466-C730-6942-7CFA-E72D1488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COLARADO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A12598-D74F-4D56-D69A-42E88AEDF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B9747-8A77-AC12-3712-36D2DB3A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30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NORTHERN CALIFORNIA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2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factory, building&#10;&#10;Description automatically generated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GREATER CHINA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8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DACH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31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28CC"/>
      </a:accent1>
      <a:accent2>
        <a:srgbClr val="090C37"/>
      </a:accent2>
      <a:accent3>
        <a:srgbClr val="00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28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6731</TotalTime>
  <Words>937</Words>
  <Application>Microsoft Office PowerPoint</Application>
  <PresentationFormat>Widescreen</PresentationFormat>
  <Paragraphs>142</Paragraphs>
  <Slides>33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Wingdings</vt:lpstr>
      <vt:lpstr>Verdana</vt:lpstr>
      <vt:lpstr>Century Gothic</vt:lpstr>
      <vt:lpstr>Helvetica</vt:lpstr>
      <vt:lpstr>Office Theme</vt:lpstr>
      <vt:lpstr>PowerPoint Presentation</vt:lpstr>
      <vt:lpstr>WELCOME TO THE ATLANTA CHAPTER MEETING</vt:lpstr>
      <vt:lpstr>WELCOME TO THE BELGIUM CHAPTER MEETING</vt:lpstr>
      <vt:lpstr>WELCOME TO THE BOSTON CHAPTER MEETING</vt:lpstr>
      <vt:lpstr>WELCOME TO THE BRAZIL CHAPTER MEETING</vt:lpstr>
      <vt:lpstr>WELCOME TO THE COLARADO CHAPTER MEETING</vt:lpstr>
      <vt:lpstr>WELCOME TO THE NORTHERN CALIFORNIA CHAPTER MEETING</vt:lpstr>
      <vt:lpstr>WELCOME TO THE GREATER CHINA CHAPTER MEETING</vt:lpstr>
      <vt:lpstr>WELCOME TO THE DACH CHAPTER MEETING</vt:lpstr>
      <vt:lpstr>WELCOME TO THE NORDIC CHAPTER MEETING</vt:lpstr>
      <vt:lpstr>WELCOME TO THE FRANCE CHAPTER MEETING</vt:lpstr>
      <vt:lpstr>WELCOME TO THE GREATER ROCKIES, UTAH CHAPTER MEETING</vt:lpstr>
      <vt:lpstr>WELCOME TO THE INDIA CHAPTER MEETING</vt:lpstr>
      <vt:lpstr>WELCOME TO THE ISRAEL CHAPTER MEETING</vt:lpstr>
      <vt:lpstr>WELCOME TO THE ITALY CHAPTER MEETING</vt:lpstr>
      <vt:lpstr>WELCOME TO THE MELBOURNE CHAPTER MEETING</vt:lpstr>
      <vt:lpstr>WELCOME TO THE NEW YORK CHAPTER MEETING</vt:lpstr>
      <vt:lpstr>WELCOME TO THE SINGAPORE CHAPTER MEETING</vt:lpstr>
      <vt:lpstr>WELCOME TO THE SWISS ROMANDIE CHAPTER MEETING</vt:lpstr>
      <vt:lpstr>WELCOME TO THE SYDNEY CHAPTER MEETING</vt:lpstr>
      <vt:lpstr>WELCOME TO THE TEXAS CHAPTER MEETING</vt:lpstr>
      <vt:lpstr>WELCOME TO THE TORONTO CHAPTER MEETING</vt:lpstr>
      <vt:lpstr>WELCOME TO THE UK AND CHANNEL ISLANDS CHAPTER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Asraful Alam</dc:creator>
  <cp:lastModifiedBy>Kate Scorer</cp:lastModifiedBy>
  <cp:revision>117</cp:revision>
  <cp:lastPrinted>2023-05-08T12:38:51Z</cp:lastPrinted>
  <dcterms:created xsi:type="dcterms:W3CDTF">2023-02-25T02:40:37Z</dcterms:created>
  <dcterms:modified xsi:type="dcterms:W3CDTF">2025-07-30T17:21:20Z</dcterms:modified>
</cp:coreProperties>
</file>