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50" r:id="rId2"/>
    <p:sldId id="309" r:id="rId3"/>
    <p:sldId id="310" r:id="rId4"/>
    <p:sldId id="345" r:id="rId5"/>
    <p:sldId id="294" r:id="rId6"/>
    <p:sldId id="346" r:id="rId7"/>
    <p:sldId id="347" r:id="rId8"/>
    <p:sldId id="348" r:id="rId9"/>
    <p:sldId id="349" r:id="rId10"/>
    <p:sldId id="295" r:id="rId11"/>
    <p:sldId id="351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C37"/>
    <a:srgbClr val="009E99"/>
    <a:srgbClr val="F5F5F5"/>
    <a:srgbClr val="FDFDFD"/>
    <a:srgbClr val="5BCAFA"/>
    <a:srgbClr val="00E6BC"/>
    <a:srgbClr val="CEECFD"/>
    <a:srgbClr val="CDF0FF"/>
    <a:srgbClr val="DFF8EC"/>
    <a:srgbClr val="C7F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85DFA06-2C33-BFE4-FFF7-68D6A1541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920" y="-47337"/>
            <a:ext cx="9369815" cy="69053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62535" y="-1898634"/>
            <a:ext cx="7106467" cy="9457843"/>
          </a:xfrm>
          <a:custGeom>
            <a:avLst/>
            <a:gdLst>
              <a:gd name="connsiteX0" fmla="*/ 0 w 7191697"/>
              <a:gd name="connsiteY0" fmla="*/ 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0 w 7191697"/>
              <a:gd name="connsiteY4" fmla="*/ 0 h 9782573"/>
              <a:gd name="connsiteX0" fmla="*/ 528312 w 7191697"/>
              <a:gd name="connsiteY0" fmla="*/ 340603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528312 w 7191697"/>
              <a:gd name="connsiteY4" fmla="*/ 3406030 h 9782573"/>
              <a:gd name="connsiteX0" fmla="*/ 203772 w 7191697"/>
              <a:gd name="connsiteY0" fmla="*/ 3319679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203772 w 7191697"/>
              <a:gd name="connsiteY4" fmla="*/ 3319679 h 9782573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191697 w 7229630"/>
              <a:gd name="connsiteY2" fmla="*/ 962345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200597 w 7229630"/>
              <a:gd name="connsiteY2" fmla="*/ 759517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0 w 7025858"/>
              <a:gd name="connsiteY0" fmla="*/ 3160562 h 9457843"/>
              <a:gd name="connsiteX1" fmla="*/ 7025858 w 7025858"/>
              <a:gd name="connsiteY1" fmla="*/ 0 h 9457843"/>
              <a:gd name="connsiteX2" fmla="*/ 6996825 w 7025858"/>
              <a:gd name="connsiteY2" fmla="*/ 7595176 h 9457843"/>
              <a:gd name="connsiteX3" fmla="*/ 2758862 w 7025858"/>
              <a:gd name="connsiteY3" fmla="*/ 9457843 h 9457843"/>
              <a:gd name="connsiteX4" fmla="*/ 0 w 7025858"/>
              <a:gd name="connsiteY4" fmla="*/ 3160562 h 9457843"/>
              <a:gd name="connsiteX0" fmla="*/ 0 w 7075837"/>
              <a:gd name="connsiteY0" fmla="*/ 3171842 h 9457843"/>
              <a:gd name="connsiteX1" fmla="*/ 7075837 w 7075837"/>
              <a:gd name="connsiteY1" fmla="*/ 0 h 9457843"/>
              <a:gd name="connsiteX2" fmla="*/ 7046804 w 7075837"/>
              <a:gd name="connsiteY2" fmla="*/ 7595176 h 9457843"/>
              <a:gd name="connsiteX3" fmla="*/ 2808841 w 7075837"/>
              <a:gd name="connsiteY3" fmla="*/ 9457843 h 9457843"/>
              <a:gd name="connsiteX4" fmla="*/ 0 w 7075837"/>
              <a:gd name="connsiteY4" fmla="*/ 3171842 h 9457843"/>
              <a:gd name="connsiteX0" fmla="*/ 0 w 7106467"/>
              <a:gd name="connsiteY0" fmla="*/ 3152492 h 9457843"/>
              <a:gd name="connsiteX1" fmla="*/ 7106467 w 7106467"/>
              <a:gd name="connsiteY1" fmla="*/ 0 h 9457843"/>
              <a:gd name="connsiteX2" fmla="*/ 7077434 w 7106467"/>
              <a:gd name="connsiteY2" fmla="*/ 7595176 h 9457843"/>
              <a:gd name="connsiteX3" fmla="*/ 2839471 w 7106467"/>
              <a:gd name="connsiteY3" fmla="*/ 9457843 h 9457843"/>
              <a:gd name="connsiteX4" fmla="*/ 0 w 7106467"/>
              <a:gd name="connsiteY4" fmla="*/ 3152492 h 94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467" h="9457843">
                <a:moveTo>
                  <a:pt x="0" y="3152492"/>
                </a:moveTo>
                <a:lnTo>
                  <a:pt x="7106467" y="0"/>
                </a:lnTo>
                <a:lnTo>
                  <a:pt x="7077434" y="7595176"/>
                </a:lnTo>
                <a:lnTo>
                  <a:pt x="2839471" y="9457843"/>
                </a:lnTo>
                <a:lnTo>
                  <a:pt x="0" y="315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433310" y="-47336"/>
            <a:ext cx="4172776" cy="2283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08089E-14D1-0DBC-7AD8-C2F5FA1EB5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345" y="2830287"/>
            <a:ext cx="5832869" cy="2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337449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188520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787919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9B1F3-74CC-C50D-8B11-856C7AADCAA1}"/>
              </a:ext>
            </a:extLst>
          </p:cNvPr>
          <p:cNvSpPr/>
          <p:nvPr userDrawn="1"/>
        </p:nvSpPr>
        <p:spPr>
          <a:xfrm rot="16200000">
            <a:off x="8763001" y="3243106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B7795-A9CF-3E21-8531-76B95CD91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360658-F756-8917-4E92-19805CAF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129D4-649B-631D-4397-00D0FEA9FD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6CF2DC-B422-0E69-BB71-8DB54A052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0"/>
          <a:stretch/>
        </p:blipFill>
        <p:spPr>
          <a:xfrm>
            <a:off x="-202224" y="6032717"/>
            <a:ext cx="8859817" cy="82528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67C128-5EF6-3C2A-59C8-2EE5F5FE0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7199" y="1110764"/>
            <a:ext cx="6565899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3B58E8-085C-A0F8-2536-B78D16B43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D0C2F26-F008-63E1-45FC-206C4E32A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200" y="2308115"/>
            <a:ext cx="6565900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07CCDEB-E35D-B973-7E77-D823A5598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27534" y="-1610728"/>
            <a:ext cx="3700463" cy="36166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DEECC9-4897-EFF2-CE31-4C770E31E8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20796F-6010-358E-2CCF-364E35AE1D15}"/>
              </a:ext>
            </a:extLst>
          </p:cNvPr>
          <p:cNvSpPr/>
          <p:nvPr userDrawn="1"/>
        </p:nvSpPr>
        <p:spPr>
          <a:xfrm>
            <a:off x="-1" y="5900479"/>
            <a:ext cx="8657593" cy="132238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24512" y="-2"/>
            <a:ext cx="4610100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238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B729F2-1FD4-8A3B-0F30-F7E3DBCE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1D1CC2-04A1-D6A5-A6AC-BD217D798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527A0C0-8CB9-2CF3-79E2-C2445BF23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8B90AD-C2F4-AA34-D2EC-1D6FC2C681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C52198-BB95-E3EC-E19F-213D9533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DFE83-F7CE-DFD8-FF20-711156E7E736}"/>
              </a:ext>
            </a:extLst>
          </p:cNvPr>
          <p:cNvSpPr/>
          <p:nvPr userDrawn="1"/>
        </p:nvSpPr>
        <p:spPr>
          <a:xfrm rot="16200000">
            <a:off x="1203322" y="3327747"/>
            <a:ext cx="6858000" cy="221355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8A0D670-AC8B-DE2C-39D1-30190965D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9D3D7-EE1E-81DF-7BB7-7B070A35F8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A34011-22E5-E6E0-756E-CD83EBEC4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893574" cy="40488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77B58A-A77C-D8A7-229C-FBF4AA1B0E9B}"/>
              </a:ext>
            </a:extLst>
          </p:cNvPr>
          <p:cNvSpPr/>
          <p:nvPr userDrawn="1"/>
        </p:nvSpPr>
        <p:spPr>
          <a:xfrm>
            <a:off x="0" y="3101418"/>
            <a:ext cx="3893574" cy="375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5863" y="109011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862" y="3745074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45863" y="54388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E46C9D-F7BC-6E4D-B1CF-2D26268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-73569" y="-122550"/>
            <a:ext cx="4172776" cy="228313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5BA97DB-146D-E839-7E63-7193D72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993" y="4048810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44967-D110-A9CA-B6F6-4723A9C2D4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2417192" y="-3438344"/>
            <a:ext cx="7272343" cy="10534447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175" y="12179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176" y="38728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15176" y="6717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0A78CBB-3FE4-38BF-1ED8-E61D05132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9819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4D3B9E-DE08-72F8-9128-6E68F9E54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50" y="-2568312"/>
            <a:ext cx="4795650" cy="4687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525298-4C71-19BA-3E42-6AE7249A79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50E3-1B04-6C3D-47C0-235898EE1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1661" y="-27922"/>
            <a:ext cx="9369815" cy="69034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5BCAFA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BBB7F-318A-2417-5E8C-B7A445FD0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8129754" y="-19170"/>
            <a:ext cx="4172776" cy="2283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6F7CF-6A77-F04A-8196-30BEB6D856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826" y="5306730"/>
            <a:ext cx="3420658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16613-17EF-CF81-C7BC-35854F2A9554}"/>
              </a:ext>
            </a:extLst>
          </p:cNvPr>
          <p:cNvSpPr/>
          <p:nvPr userDrawn="1"/>
        </p:nvSpPr>
        <p:spPr>
          <a:xfrm>
            <a:off x="8315256" y="-11163"/>
            <a:ext cx="3902110" cy="128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EE2C57-64E8-EE4F-6AE8-42D453E4B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24001" y="-11161"/>
            <a:ext cx="3506200" cy="154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AC2-F06C-287D-2FA9-696A39E4153E}"/>
              </a:ext>
            </a:extLst>
          </p:cNvPr>
          <p:cNvSpPr/>
          <p:nvPr userDrawn="1"/>
        </p:nvSpPr>
        <p:spPr>
          <a:xfrm>
            <a:off x="-1" y="-11161"/>
            <a:ext cx="8289890" cy="1272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58CC320-D9C2-BFB4-1A90-912C385B3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71" y="330478"/>
            <a:ext cx="7762001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18580-8365-85AE-E6C1-A1374CCFD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570" y="1536700"/>
            <a:ext cx="11022165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FFE5-5781-FE7F-3E1D-8658DE683AE8}"/>
              </a:ext>
            </a:extLst>
          </p:cNvPr>
          <p:cNvSpPr/>
          <p:nvPr userDrawn="1"/>
        </p:nvSpPr>
        <p:spPr>
          <a:xfrm rot="16200000">
            <a:off x="7677885" y="592339"/>
            <a:ext cx="1281706" cy="97027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8A01A-D8DA-6637-718B-4591D6E3C3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71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5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FEA6B7-FF31-4A80-5AC7-EB57151D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209640" y="-1218431"/>
            <a:ext cx="2693685" cy="5130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304B94-0A4D-E975-846B-A48315A59911}"/>
              </a:ext>
            </a:extLst>
          </p:cNvPr>
          <p:cNvSpPr/>
          <p:nvPr userDrawn="1"/>
        </p:nvSpPr>
        <p:spPr>
          <a:xfrm>
            <a:off x="-8792" y="6486211"/>
            <a:ext cx="4618892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22F1515-C506-37AC-64AB-FA9076743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509" y="268690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 SLIDE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8AE2F-472B-CB44-49DF-623A84E0A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497" y="5087440"/>
            <a:ext cx="3420658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535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DEDE38-4A82-053A-9FD3-A1CEA7EE0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76" t="47164"/>
          <a:stretch/>
        </p:blipFill>
        <p:spPr>
          <a:xfrm>
            <a:off x="0" y="0"/>
            <a:ext cx="2557840" cy="2424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26B33-CC86-FD4F-FA66-9771444830F7}"/>
              </a:ext>
            </a:extLst>
          </p:cNvPr>
          <p:cNvSpPr/>
          <p:nvPr userDrawn="1"/>
        </p:nvSpPr>
        <p:spPr>
          <a:xfrm rot="16200000">
            <a:off x="9326818" y="2493392"/>
            <a:ext cx="5358579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C6B1DD-1E97-4459-D6F1-DEEBC8E14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6225A-9357-EA67-86D5-EAB86AC5D0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12192000" cy="244862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919499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1710409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02A82F-01AD-92A1-2E2B-126C92817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2758070" y="4049287"/>
            <a:ext cx="1996921" cy="3620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63E2D-C216-C0EF-7F47-C53110906866}"/>
              </a:ext>
            </a:extLst>
          </p:cNvPr>
          <p:cNvSpPr/>
          <p:nvPr userDrawn="1"/>
        </p:nvSpPr>
        <p:spPr>
          <a:xfrm>
            <a:off x="0" y="4445000"/>
            <a:ext cx="12192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00646-DC1C-2D25-6483-A45ECB140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826" y="5306730"/>
            <a:ext cx="3420658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464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495385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097" y="2315753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97" y="2919211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097" y="1696087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91627B-C1B8-A4BE-1CE6-E2B0209C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9492904" y="-801080"/>
            <a:ext cx="1771015" cy="3373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F65B9-5295-5316-1E60-C2D883ED11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CB7E40-00DC-D2BA-BF83-7DCBB7FE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79C8E-4482-F5D5-39B5-02A29C115D67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8A878-9EF5-BE76-CBD1-AC76AE3370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147" y="365292"/>
            <a:ext cx="105918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147" y="1151117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B5C3E8-2CBC-8507-FD22-EFB6C8238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4790" y="-1405655"/>
            <a:ext cx="3242123" cy="3168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49BA9-1E2A-A1D0-93CB-42CD5C3318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381"/>
            <a:ext cx="2999131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49" r:id="rId3"/>
    <p:sldLayoutId id="2147483651" r:id="rId4"/>
    <p:sldLayoutId id="2147483653" r:id="rId5"/>
    <p:sldLayoutId id="2147483656" r:id="rId6"/>
    <p:sldLayoutId id="2147483658" r:id="rId7"/>
    <p:sldLayoutId id="2147483657" r:id="rId8"/>
    <p:sldLayoutId id="2147483675" r:id="rId9"/>
    <p:sldLayoutId id="2147483659" r:id="rId10"/>
    <p:sldLayoutId id="2147483660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/event-speaker" TargetMode="External"/><Relationship Id="rId2" Type="http://schemas.openxmlformats.org/officeDocument/2006/relationships/hyperlink" Target="https://2024-pere.events.globalequity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itlyn.hallman@globalequity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9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2E212-607A-F14E-8BBB-E23824E7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9D213-9A80-9EE4-5FEC-4A96D6844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8090B-7F39-FE0E-7F8C-03CAC103DD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REMEMBER TO CHECK-OUT!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D99DEA68-DB0C-9F3C-859D-ABA036EFE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2868604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5847D-556B-2878-A6CD-FA8CB51AD20C}"/>
              </a:ext>
            </a:extLst>
          </p:cNvPr>
          <p:cNvSpPr txBox="1"/>
          <p:nvPr/>
        </p:nvSpPr>
        <p:spPr>
          <a:xfrm>
            <a:off x="4982804" y="823884"/>
            <a:ext cx="6591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90C37"/>
                </a:solidFill>
              </a:rPr>
              <a:t>YOU MUST SCAN THE QR CODE BEFORE LEAVING TO BE ELIGIBLE FOR CPE CREDIT.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4D120-E91C-C2FB-2C14-FC45BA88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82" y="2501691"/>
            <a:ext cx="3161339" cy="3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</a:pPr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>
              <a:buClr>
                <a:srgbClr val="009E99"/>
              </a:buClr>
            </a:pPr>
            <a:r>
              <a:rPr lang="en-US" dirty="0"/>
              <a:t>Please provide your feedback on this session via the event app.</a:t>
            </a:r>
          </a:p>
          <a:p>
            <a:pPr marL="429768" lvl="1" indent="0">
              <a:buNone/>
            </a:pPr>
            <a:endParaRPr lang="en-US" sz="1800" b="1" dirty="0">
              <a:solidFill>
                <a:srgbClr val="5BCAFA"/>
              </a:solidFill>
              <a:latin typeface="Arial" panose="020B0604020202020204" pitchFamily="34" charset="0"/>
            </a:endParaRPr>
          </a:p>
          <a:p>
            <a:pPr marL="429768" lvl="1" indent="0">
              <a:buNone/>
            </a:pPr>
            <a:r>
              <a:rPr lang="en-US" sz="1800" b="1" dirty="0">
                <a:solidFill>
                  <a:srgbClr val="090C37"/>
                </a:solidFill>
                <a:latin typeface="Arial" panose="020B0604020202020204" pitchFamily="34" charset="0"/>
              </a:rPr>
              <a:t>A PERE event survey will be shared after the event </a:t>
            </a:r>
            <a:r>
              <a:rPr lang="en-US" sz="1800" dirty="0">
                <a:solidFill>
                  <a:srgbClr val="090C37"/>
                </a:solidFill>
                <a:latin typeface="Arial" panose="020B0604020202020204" pitchFamily="34" charset="0"/>
              </a:rPr>
              <a:t>– thank you for helping to improve future events by providing your feedback!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THANK YOU </a:t>
            </a:r>
            <a:r>
              <a:rPr lang="en-US" b="0" dirty="0"/>
              <a:t>FOR ATTENDING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949186"/>
            <a:ext cx="7585166" cy="2908813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7225" y="3301253"/>
            <a:ext cx="3486150" cy="17810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3320"/>
              </a:lnSpc>
              <a:buNone/>
            </a:pPr>
            <a:r>
              <a:rPr lang="en-US" sz="3600" b="1" dirty="0">
                <a:solidFill>
                  <a:schemeClr val="bg1"/>
                </a:solidFill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710024"/>
            <a:ext cx="6591300" cy="3407903"/>
          </a:xfrm>
        </p:spPr>
        <p:txBody>
          <a:bodyPr/>
          <a:lstStyle/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009E99"/>
                </a:solidFill>
              </a:rPr>
              <a:t>Register via the </a:t>
            </a:r>
            <a:r>
              <a:rPr lang="en-US" sz="1600" b="1" dirty="0">
                <a:solidFill>
                  <a:srgbClr val="FF0000"/>
                </a:solidFill>
                <a:hlinkClick r:id="rId2"/>
              </a:rPr>
              <a:t>conference registration page </a:t>
            </a:r>
            <a:r>
              <a:rPr lang="en-US" sz="1600" b="1" dirty="0">
                <a:solidFill>
                  <a:srgbClr val="009E99"/>
                </a:solidFill>
              </a:rPr>
              <a:t>on </a:t>
            </a:r>
            <a:r>
              <a:rPr lang="en-US" sz="1600" b="1" dirty="0" err="1">
                <a:solidFill>
                  <a:srgbClr val="009E99"/>
                </a:solidFill>
              </a:rPr>
              <a:t>myGEO</a:t>
            </a:r>
            <a:r>
              <a:rPr lang="en-US" sz="1600" b="1" dirty="0">
                <a:solidFill>
                  <a:srgbClr val="009E99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ASAP, ideally </a:t>
            </a:r>
            <a:r>
              <a:rPr lang="en-US" sz="1600">
                <a:solidFill>
                  <a:schemeClr val="tx1"/>
                </a:solidFill>
              </a:rPr>
              <a:t>by 30 September 2025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9E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rgbClr val="009E99"/>
                </a:solidFill>
              </a:rPr>
              <a:t>.</a:t>
            </a:r>
          </a:p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b="1" dirty="0">
                <a:solidFill>
                  <a:schemeClr val="tx1"/>
                </a:solidFill>
              </a:rPr>
              <a:t> or directly to </a:t>
            </a:r>
            <a:r>
              <a:rPr lang="en-US" sz="1600" b="1" dirty="0">
                <a:solidFill>
                  <a:schemeClr val="tx1"/>
                </a:solidFill>
                <a:hlinkClick r:id="rId4"/>
              </a:rPr>
              <a:t>Kaitlyn Hallman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03968" y="3949187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31 October 2025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879094" y="850479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7030A0"/>
              </a:buClr>
            </a:pPr>
            <a:r>
              <a:rPr lang="en-US" sz="1200" dirty="0">
                <a:latin typeface="Arial" panose="020B0604020202020204" pitchFamily="34" charset="0"/>
              </a:rPr>
              <a:t>Please use this </a:t>
            </a:r>
            <a:r>
              <a:rPr lang="en-US" sz="1200" b="1" dirty="0">
                <a:latin typeface="Arial" panose="020B0604020202020204" pitchFamily="34" charset="0"/>
              </a:rPr>
              <a:t>widescreen 16:9 </a:t>
            </a:r>
            <a:r>
              <a:rPr lang="en-US" sz="1200" dirty="0">
                <a:latin typeface="Arial" panose="020B0604020202020204" pitchFamily="34" charset="0"/>
              </a:rPr>
              <a:t>template for your slides. More slide options can be found in the slide master.</a:t>
            </a:r>
          </a:p>
          <a:p>
            <a:pPr>
              <a:buClr>
                <a:srgbClr val="7030A0"/>
              </a:buClr>
            </a:pPr>
            <a:r>
              <a:rPr lang="en-US" sz="1200" dirty="0">
                <a:latin typeface="Arial" panose="020B0604020202020204" pitchFamily="34" charset="0"/>
              </a:rPr>
              <a:t>Session timings are below and include Q&amp;A: </a:t>
            </a:r>
          </a:p>
          <a:p>
            <a:pPr lvl="1">
              <a:buClr>
                <a:srgbClr val="7030A0"/>
              </a:buClr>
            </a:pPr>
            <a:r>
              <a:rPr lang="en-GB" sz="900" b="1" dirty="0"/>
              <a:t>Keynote / Individual presentation – </a:t>
            </a:r>
            <a:r>
              <a:rPr lang="en-GB" sz="900" b="1" i="1" dirty="0"/>
              <a:t>60 minutes</a:t>
            </a:r>
          </a:p>
          <a:p>
            <a:pPr lvl="1">
              <a:buClr>
                <a:srgbClr val="7030A0"/>
              </a:buClr>
            </a:pPr>
            <a:r>
              <a:rPr lang="en-GB" sz="900" b="1" dirty="0"/>
              <a:t>Joint presentation – </a:t>
            </a:r>
            <a:r>
              <a:rPr lang="en-GB" sz="900" b="1" i="1" dirty="0"/>
              <a:t>60 minutes</a:t>
            </a:r>
          </a:p>
          <a:p>
            <a:pPr lvl="1">
              <a:buClr>
                <a:srgbClr val="7030A0"/>
              </a:buClr>
            </a:pPr>
            <a:r>
              <a:rPr lang="en-GB" sz="900" b="1" dirty="0"/>
              <a:t>Panel presentation – </a:t>
            </a:r>
            <a:r>
              <a:rPr lang="en-GB" sz="900" b="1" i="1" dirty="0"/>
              <a:t>60 minutes</a:t>
            </a:r>
          </a:p>
          <a:p>
            <a:pPr lvl="1">
              <a:buClr>
                <a:srgbClr val="7030A0"/>
              </a:buClr>
            </a:pPr>
            <a:r>
              <a:rPr lang="en-GB" sz="900" b="1" dirty="0"/>
              <a:t>Roundtable discussion – </a:t>
            </a:r>
            <a:r>
              <a:rPr lang="en-GB" sz="900" b="1" i="1" dirty="0"/>
              <a:t>45 minutes</a:t>
            </a:r>
          </a:p>
          <a:p>
            <a:pPr lvl="1">
              <a:buClr>
                <a:srgbClr val="7030A0"/>
              </a:buClr>
            </a:pPr>
            <a:r>
              <a:rPr lang="en-GB" sz="900" b="1" dirty="0"/>
              <a:t>Focus topic session – </a:t>
            </a:r>
            <a:r>
              <a:rPr lang="en-GB" sz="900" b="1" i="1" dirty="0"/>
              <a:t>30 minutes </a:t>
            </a:r>
          </a:p>
          <a:p>
            <a:pPr marL="255905" indent="-255905">
              <a:buClr>
                <a:srgbClr val="7030A0"/>
              </a:buClr>
            </a:pPr>
            <a:r>
              <a:rPr lang="en-US" sz="1200" dirty="0">
                <a:latin typeface="Arial" panose="020B0604020202020204" pitchFamily="34" charset="0"/>
              </a:rPr>
              <a:t>Sessions may be video and/or audio </a:t>
            </a:r>
            <a:r>
              <a:rPr lang="en-US" sz="1200" b="1" dirty="0">
                <a:latin typeface="Arial" panose="020B0604020202020204" pitchFamily="34" charset="0"/>
              </a:rPr>
              <a:t>recorded</a:t>
            </a:r>
            <a:r>
              <a:rPr lang="en-US" sz="1200" dirty="0">
                <a:latin typeface="Arial" panose="020B0604020202020204" pitchFamily="34" charset="0"/>
              </a:rPr>
              <a:t> and</a:t>
            </a:r>
            <a:r>
              <a:rPr lang="en-US" sz="1200" b="1" dirty="0">
                <a:latin typeface="Arial" panose="020B0604020202020204" pitchFamily="34" charset="0"/>
              </a:rPr>
              <a:t> published </a:t>
            </a:r>
            <a:r>
              <a:rPr lang="en-US" sz="1200" dirty="0">
                <a:latin typeface="Arial" panose="020B0604020202020204" pitchFamily="34" charset="0"/>
              </a:rPr>
              <a:t>to GEO’s website.</a:t>
            </a:r>
          </a:p>
          <a:p>
            <a:pPr marL="255905" indent="-255905">
              <a:buClr>
                <a:srgbClr val="7030A0"/>
              </a:buClr>
            </a:pPr>
            <a:r>
              <a:rPr lang="en-US" sz="1200" dirty="0">
                <a:latin typeface="Arial" panose="020B0604020202020204" pitchFamily="34" charset="0"/>
              </a:rPr>
              <a:t>Provider company information may not be included, only issuer company descriptions where such information is integral to the case study presented.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</a:pPr>
            <a:r>
              <a:rPr lang="en-US" sz="1200" dirty="0">
                <a:latin typeface="Arial" panose="020B0604020202020204" pitchFamily="34" charset="0"/>
              </a:rPr>
              <a:t>All sessions must have a minimum of </a:t>
            </a:r>
            <a:r>
              <a:rPr lang="en-US" sz="1200" b="1" dirty="0">
                <a:latin typeface="Arial" panose="020B0604020202020204" pitchFamily="34" charset="0"/>
              </a:rPr>
              <a:t>3 engagement questions </a:t>
            </a:r>
            <a:r>
              <a:rPr lang="en-US" sz="1200" dirty="0">
                <a:latin typeface="Arial" panose="020B0604020202020204" pitchFamily="34" charset="0"/>
              </a:rPr>
              <a:t>– see slide 8 for details.</a:t>
            </a:r>
          </a:p>
          <a:p>
            <a:pPr marL="285750" indent="-285750">
              <a:buClr>
                <a:srgbClr val="7030A0"/>
              </a:buClr>
            </a:pPr>
            <a:r>
              <a:rPr lang="en-GB" sz="1200" b="1" dirty="0">
                <a:latin typeface="Arial" panose="020B0604020202020204" pitchFamily="34" charset="0"/>
              </a:rPr>
              <a:t>GEO reserves the right to modify your session title. Any subsequent changes must receive prior approval from GEO.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925101" y="79325"/>
            <a:ext cx="7236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Arial" panose="020B0604020202020204" pitchFamily="34" charset="0"/>
              </a:rPr>
              <a:t>THANK YOU FOR SPEAKING AT GEO PERE 2025! </a:t>
            </a:r>
            <a:br>
              <a:rPr lang="en-GB" sz="2300" b="1" dirty="0">
                <a:latin typeface="Arial" panose="020B0604020202020204" pitchFamily="34" charset="0"/>
              </a:rPr>
            </a:br>
            <a:r>
              <a:rPr lang="en-GB" sz="2300" b="1" dirty="0">
                <a:solidFill>
                  <a:srgbClr val="009E99"/>
                </a:solidFill>
                <a:latin typeface="Arial" panose="020B0604020202020204" pitchFamily="34" charset="0"/>
              </a:rPr>
              <a:t>Here’s some 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496C6B3-3CC4-FCFA-4D54-3FB542A7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531" y="1867937"/>
            <a:ext cx="4586800" cy="1017395"/>
          </a:xfrm>
        </p:spPr>
        <p:txBody>
          <a:bodyPr>
            <a:noAutofit/>
          </a:bodyPr>
          <a:lstStyle/>
          <a:p>
            <a:br>
              <a:rPr lang="en-GB" sz="24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66E3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 Sub-header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0F69269-2F1E-5D15-AC22-2DED70A92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531" y="3568908"/>
            <a:ext cx="4586800" cy="2862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287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8C22A-BFBA-B428-9C68-2A64731E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58C5-D580-A73E-B2CA-446431FB9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CHECKING INTO THE SESSIONS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0F9140BD-1AB4-21D4-980D-82448B3DA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927980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196984-46C6-30E0-1607-171EC0C3FADF}"/>
              </a:ext>
            </a:extLst>
          </p:cNvPr>
          <p:cNvSpPr txBox="1"/>
          <p:nvPr/>
        </p:nvSpPr>
        <p:spPr>
          <a:xfrm>
            <a:off x="7600211" y="916799"/>
            <a:ext cx="372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You MUST scan the QR code at the start and end of each session to be eligible for CPE</a:t>
            </a:r>
            <a:endParaRPr lang="en-GB" sz="2000" b="1" dirty="0">
              <a:solidFill>
                <a:srgbClr val="EE8F4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1902D-8577-21DB-667E-7AECEF462F30}"/>
              </a:ext>
            </a:extLst>
          </p:cNvPr>
          <p:cNvGrpSpPr/>
          <p:nvPr/>
        </p:nvGrpSpPr>
        <p:grpSpPr>
          <a:xfrm>
            <a:off x="5294025" y="4727123"/>
            <a:ext cx="2140650" cy="2099082"/>
            <a:chOff x="4982804" y="2868604"/>
            <a:chExt cx="2481851" cy="2363030"/>
          </a:xfrm>
        </p:grpSpPr>
        <p:pic>
          <p:nvPicPr>
            <p:cNvPr id="9" name="Picture 8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EF4F2C02-B9C8-2944-6BF6-DFB3E8F70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653" y="2868604"/>
              <a:ext cx="1571109" cy="1599375"/>
            </a:xfrm>
            <a:prstGeom prst="rect">
              <a:avLst/>
            </a:prstGeom>
          </p:spPr>
        </p:pic>
        <p:pic>
          <p:nvPicPr>
            <p:cNvPr id="12" name="Picture 11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FD61D3B8-5D16-54FC-2D0B-C57265288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9"/>
            <a:stretch/>
          </p:blipFill>
          <p:spPr>
            <a:xfrm>
              <a:off x="4982804" y="4067723"/>
              <a:ext cx="2481851" cy="1163911"/>
            </a:xfrm>
            <a:prstGeom prst="rect">
              <a:avLst/>
            </a:prstGeom>
          </p:spPr>
        </p:pic>
      </p:grp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899152-0FE5-17CB-410B-FBE2E1EF9A84}"/>
              </a:ext>
            </a:extLst>
          </p:cNvPr>
          <p:cNvSpPr txBox="1">
            <a:spLocks/>
          </p:cNvSpPr>
          <p:nvPr/>
        </p:nvSpPr>
        <p:spPr>
          <a:xfrm>
            <a:off x="7844975" y="5970232"/>
            <a:ext cx="3729129" cy="54136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GB" dirty="0"/>
              <a:t>Visit the CEP's online portal to record your credit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D2A7A-36EB-3585-236C-8632A8CA2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806" y="2269269"/>
            <a:ext cx="3161339" cy="3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3EBC-3E41-FAEE-EE66-7562594EC6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76A0F5-36AB-484F-6CAB-AE818832197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BF8CA2-FEB2-ED41-BB4B-2404AF8DDB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OUR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SPEAKERS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364B13-9E89-E20D-BDD0-8844A88C9F1E}"/>
              </a:ext>
            </a:extLst>
          </p:cNvPr>
          <p:cNvSpPr txBox="1">
            <a:spLocks/>
          </p:cNvSpPr>
          <p:nvPr/>
        </p:nvSpPr>
        <p:spPr>
          <a:xfrm>
            <a:off x="4790058" y="3806592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2EDD40-EF7B-5CF2-792D-FECBCF69EC1A}"/>
              </a:ext>
            </a:extLst>
          </p:cNvPr>
          <p:cNvSpPr txBox="1">
            <a:spLocks/>
          </p:cNvSpPr>
          <p:nvPr/>
        </p:nvSpPr>
        <p:spPr>
          <a:xfrm>
            <a:off x="9539858" y="3804504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A86A013-80E0-A0F5-7D0E-8082F3BDFFF0}"/>
              </a:ext>
            </a:extLst>
          </p:cNvPr>
          <p:cNvSpPr txBox="1">
            <a:spLocks/>
          </p:cNvSpPr>
          <p:nvPr/>
        </p:nvSpPr>
        <p:spPr>
          <a:xfrm>
            <a:off x="7215757" y="3793038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600" dirty="0"/>
              <a:t>Section Divider</a:t>
            </a:r>
            <a:br>
              <a:rPr lang="en-US" sz="3600" dirty="0"/>
            </a:br>
            <a:r>
              <a:rPr lang="en-US" sz="3600" dirty="0"/>
              <a:t>Font: Arial 36pt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534" y="590940"/>
            <a:ext cx="6673850" cy="646331"/>
          </a:xfrm>
        </p:spPr>
        <p:txBody>
          <a:bodyPr lIns="91440" tIns="45720" rIns="91440" bIns="45720" anchor="t"/>
          <a:lstStyle/>
          <a:p>
            <a:r>
              <a:rPr lang="en-US" dirty="0"/>
              <a:t>Slide Heading </a:t>
            </a:r>
            <a:r>
              <a:rPr lang="en-US" sz="3600" dirty="0"/>
              <a:t>Font: Arial 36pt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609975"/>
            <a:ext cx="10757806" cy="14175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Sub Headlines –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6557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1005828" cy="430347"/>
          </a:xfrm>
        </p:spPr>
        <p:txBody>
          <a:bodyPr/>
          <a:lstStyle/>
          <a:p>
            <a:r>
              <a:rPr lang="en-US" b="1" dirty="0"/>
              <a:t>We can highlight important areas by using Arial Bold and adding a highlight </a:t>
            </a:r>
            <a:r>
              <a:rPr lang="en-US" b="1" dirty="0" err="1"/>
              <a:t>colour</a:t>
            </a:r>
            <a:r>
              <a:rPr lang="en-US" b="1" dirty="0"/>
              <a:t> (blue-green). </a:t>
            </a:r>
          </a:p>
        </p:txBody>
      </p:sp>
    </p:spTree>
    <p:extLst>
      <p:ext uri="{BB962C8B-B14F-4D97-AF65-F5344CB8AC3E}">
        <p14:creationId xmlns:p14="http://schemas.microsoft.com/office/powerpoint/2010/main" val="45758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/>
              <a:t>ENGAGEMENT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199" y="1835275"/>
            <a:ext cx="7794625" cy="3946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199" y="2579184"/>
            <a:ext cx="6565900" cy="169963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84804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8657</TotalTime>
  <Words>595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Office Theme</vt:lpstr>
      <vt:lpstr>PowerPoint Presentation</vt:lpstr>
      <vt:lpstr>PowerPoint Presentation</vt:lpstr>
      <vt:lpstr> Session Title Session Title Sub-header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Kaitlyn Hallman</cp:lastModifiedBy>
  <cp:revision>95</cp:revision>
  <dcterms:created xsi:type="dcterms:W3CDTF">2023-02-25T02:40:37Z</dcterms:created>
  <dcterms:modified xsi:type="dcterms:W3CDTF">2025-09-02T11:46:20Z</dcterms:modified>
</cp:coreProperties>
</file>