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40"/>
  </p:notesMasterIdLst>
  <p:sldIdLst>
    <p:sldId id="2141411548" r:id="rId2"/>
    <p:sldId id="2141411553" r:id="rId3"/>
    <p:sldId id="2141411552" r:id="rId4"/>
    <p:sldId id="288" r:id="rId5"/>
    <p:sldId id="2141411557" r:id="rId6"/>
    <p:sldId id="2141411554" r:id="rId7"/>
    <p:sldId id="296" r:id="rId8"/>
    <p:sldId id="278" r:id="rId9"/>
    <p:sldId id="289" r:id="rId10"/>
    <p:sldId id="2141411556" r:id="rId11"/>
    <p:sldId id="2141411547" r:id="rId12"/>
    <p:sldId id="2141411558" r:id="rId13"/>
    <p:sldId id="2141411550" r:id="rId14"/>
    <p:sldId id="290" r:id="rId15"/>
    <p:sldId id="2141411551" r:id="rId16"/>
    <p:sldId id="291" r:id="rId17"/>
    <p:sldId id="2141411561" r:id="rId18"/>
    <p:sldId id="2141411563" r:id="rId19"/>
    <p:sldId id="292" r:id="rId20"/>
    <p:sldId id="2141411560" r:id="rId21"/>
    <p:sldId id="2141411555" r:id="rId22"/>
    <p:sldId id="2141411562" r:id="rId23"/>
    <p:sldId id="2141411559" r:id="rId24"/>
    <p:sldId id="293" r:id="rId25"/>
    <p:sldId id="294" r:id="rId26"/>
    <p:sldId id="2141411546" r:id="rId27"/>
    <p:sldId id="295" r:id="rId28"/>
    <p:sldId id="297" r:id="rId29"/>
    <p:sldId id="2141411543" r:id="rId30"/>
    <p:sldId id="258" r:id="rId31"/>
    <p:sldId id="308" r:id="rId32"/>
    <p:sldId id="2141411544" r:id="rId33"/>
    <p:sldId id="2141411534" r:id="rId34"/>
    <p:sldId id="2141411537" r:id="rId35"/>
    <p:sldId id="257" r:id="rId36"/>
    <p:sldId id="2141411549" r:id="rId37"/>
    <p:sldId id="2141411545" r:id="rId38"/>
    <p:sldId id="262" r:id="rId39"/>
  </p:sldIdLst>
  <p:sldSz cx="12192000" cy="6858000"/>
  <p:notesSz cx="6858000" cy="9144000"/>
  <p:embeddedFontLst>
    <p:embeddedFont>
      <p:font typeface="Century Gothic" panose="020B0502020202020204" pitchFamily="34" charset="0"/>
      <p:regular r:id="rId41"/>
      <p:bold r:id="rId42"/>
      <p:italic r:id="rId43"/>
      <p:boldItalic r:id="rId44"/>
    </p:embeddedFont>
    <p:embeddedFont>
      <p:font typeface="Helvetica" panose="020B0604020202020204" pitchFamily="34" charset="0"/>
      <p:regular r:id="rId45"/>
      <p:bold r:id="rId46"/>
      <p:italic r:id="rId47"/>
      <p:boldItalic r:id="rId48"/>
    </p:embeddedFont>
    <p:embeddedFont>
      <p:font typeface="Verdana" panose="020B0604030504040204" pitchFamily="34" charset="0"/>
      <p:regular r:id="rId49"/>
      <p:bold r:id="rId50"/>
      <p:italic r:id="rId51"/>
      <p:boldItalic r:id="rId5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  <a:srgbClr val="7F28CC"/>
    <a:srgbClr val="D9F1F0"/>
    <a:srgbClr val="009E99"/>
    <a:srgbClr val="090C37"/>
    <a:srgbClr val="A55C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46" autoAdjust="0"/>
    <p:restoredTop sz="94660"/>
  </p:normalViewPr>
  <p:slideViewPr>
    <p:cSldViewPr snapToGrid="0" showGuides="1">
      <p:cViewPr varScale="1">
        <p:scale>
          <a:sx n="105" d="100"/>
          <a:sy n="105" d="100"/>
        </p:scale>
        <p:origin x="702" y="2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2.fntdata"/><Relationship Id="rId47" Type="http://schemas.openxmlformats.org/officeDocument/2006/relationships/font" Target="fonts/font7.fntdata"/><Relationship Id="rId50" Type="http://schemas.openxmlformats.org/officeDocument/2006/relationships/font" Target="fonts/font10.fntdata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font" Target="fonts/font5.fntdata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4.fntdata"/><Relationship Id="rId52" Type="http://schemas.openxmlformats.org/officeDocument/2006/relationships/font" Target="fonts/font1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3.fntdata"/><Relationship Id="rId48" Type="http://schemas.openxmlformats.org/officeDocument/2006/relationships/font" Target="fonts/font8.fntdata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font" Target="fonts/font11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6.fntdata"/><Relationship Id="rId20" Type="http://schemas.openxmlformats.org/officeDocument/2006/relationships/slide" Target="slides/slide19.xml"/><Relationship Id="rId41" Type="http://schemas.openxmlformats.org/officeDocument/2006/relationships/font" Target="fonts/font1.fntdata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9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Helvetica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Helvetica" panose="020B0604020202020204" pitchFamily="34" charset="0"/>
              </a:defRPr>
            </a:lvl1pPr>
          </a:lstStyle>
          <a:p>
            <a:fld id="{8D5917FD-AA51-438C-9157-43AF0BF9B206}" type="datetimeFigureOut">
              <a:rPr lang="en-GB" smtClean="0"/>
              <a:pPr/>
              <a:t>18/05/2026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Helvetica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Helvetica" panose="020B0604020202020204" pitchFamily="34" charset="0"/>
              </a:defRPr>
            </a:lvl1pPr>
          </a:lstStyle>
          <a:p>
            <a:fld id="{B57B2459-FA7A-408B-95E5-59ED526BFDFF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76354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9803541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A9F8B1-4E42-48BD-B07D-3F9931569D47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6631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8603955-68ED-A276-EB9F-AA07E601A033}"/>
              </a:ext>
            </a:extLst>
          </p:cNvPr>
          <p:cNvSpPr/>
          <p:nvPr userDrawn="1"/>
        </p:nvSpPr>
        <p:spPr>
          <a:xfrm>
            <a:off x="4561490" y="0"/>
            <a:ext cx="7630510" cy="6858000"/>
          </a:xfrm>
          <a:prstGeom prst="rect">
            <a:avLst/>
          </a:prstGeom>
          <a:solidFill>
            <a:srgbClr val="009E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A9618192-642C-BCA9-E9BC-FBF39F4D51C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423339" y="1"/>
            <a:ext cx="6768662" cy="6858000"/>
          </a:xfrm>
          <a:prstGeom prst="flowChartInputOutpu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43E4AEF9-BE15-B977-B91C-475E207D34C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1975" y="2597359"/>
            <a:ext cx="3486150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36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3E82866A-3A6D-F32D-8AC6-D502BFD1AC1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61975" y="3546519"/>
            <a:ext cx="3486150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2000" b="0" i="0">
                <a:solidFill>
                  <a:schemeClr val="accent2"/>
                </a:solidFill>
                <a:latin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CLICK TO EDIT MASTER FOR A SUBHEADING OR DELETE THIS TEXT PANEL</a:t>
            </a:r>
          </a:p>
        </p:txBody>
      </p:sp>
      <p:pic>
        <p:nvPicPr>
          <p:cNvPr id="13" name="Picture 12" descr="Background pattern&#10;&#10;Description automatically generated">
            <a:extLst>
              <a:ext uri="{FF2B5EF4-FFF2-40B4-BE49-F238E27FC236}">
                <a16:creationId xmlns:a16="http://schemas.microsoft.com/office/drawing/2014/main" id="{C39F1454-2D2A-762F-D4EE-A2B7DB08162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2528" y="-2002004"/>
            <a:ext cx="4391259" cy="4291834"/>
          </a:xfrm>
          <a:prstGeom prst="rect">
            <a:avLst/>
          </a:prstGeom>
        </p:spPr>
      </p:pic>
      <p:pic>
        <p:nvPicPr>
          <p:cNvPr id="14" name="Picture 13" descr="Logo&#10;&#10;Description automatically generated">
            <a:extLst>
              <a:ext uri="{FF2B5EF4-FFF2-40B4-BE49-F238E27FC236}">
                <a16:creationId xmlns:a16="http://schemas.microsoft.com/office/drawing/2014/main" id="{0D3F7610-2EB5-5AB2-28D6-39E7ABD5FEC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737" y="5137969"/>
            <a:ext cx="2744096" cy="1720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45808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E548F75-1352-87FF-B2CA-82AAF8296833}"/>
              </a:ext>
            </a:extLst>
          </p:cNvPr>
          <p:cNvSpPr/>
          <p:nvPr userDrawn="1"/>
        </p:nvSpPr>
        <p:spPr>
          <a:xfrm>
            <a:off x="0" y="0"/>
            <a:ext cx="7794171" cy="1536700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648B8C8-36BF-6C83-0949-7FAA00FE072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23900" y="1700324"/>
            <a:ext cx="11087100" cy="4588628"/>
          </a:xfrm>
          <a:prstGeom prst="rect">
            <a:avLst/>
          </a:prstGeom>
        </p:spPr>
        <p:txBody>
          <a:bodyPr/>
          <a:lstStyle>
            <a:lvl1pPr marL="256032" indent="-256032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B42BD237-E70A-2115-86F3-B951A7D2E17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23900" y="599612"/>
            <a:ext cx="9861550" cy="58907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32A9E1-2177-5CA0-6895-EE693B8FD3A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59217" y="5255853"/>
            <a:ext cx="2744096" cy="138443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5C0E1C9-F3C3-31C4-40EA-0CBA75D3F07E}"/>
              </a:ext>
            </a:extLst>
          </p:cNvPr>
          <p:cNvSpPr/>
          <p:nvPr userDrawn="1"/>
        </p:nvSpPr>
        <p:spPr>
          <a:xfrm>
            <a:off x="7794171" y="0"/>
            <a:ext cx="4397829" cy="1536700"/>
          </a:xfrm>
          <a:prstGeom prst="rect">
            <a:avLst/>
          </a:prstGeom>
          <a:solidFill>
            <a:srgbClr val="090C3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6C6834C5-349D-B8DE-765C-D831F31FFB2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0893" y="-2213383"/>
            <a:ext cx="3737669" cy="3653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171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49918EE1-1309-FCB8-457B-0C34DE72657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23900" y="599612"/>
            <a:ext cx="9861550" cy="58907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1BEF9B8-F456-BC03-F1B9-E7FFB63C3DDA}"/>
              </a:ext>
            </a:extLst>
          </p:cNvPr>
          <p:cNvSpPr/>
          <p:nvPr userDrawn="1"/>
        </p:nvSpPr>
        <p:spPr>
          <a:xfrm>
            <a:off x="0" y="0"/>
            <a:ext cx="7794171" cy="1536699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1AA21A7-5C5D-8BF1-4DF9-81C7DAA955AD}"/>
              </a:ext>
            </a:extLst>
          </p:cNvPr>
          <p:cNvSpPr/>
          <p:nvPr userDrawn="1"/>
        </p:nvSpPr>
        <p:spPr>
          <a:xfrm>
            <a:off x="7663543" y="0"/>
            <a:ext cx="4528457" cy="1536699"/>
          </a:xfrm>
          <a:prstGeom prst="rect">
            <a:avLst/>
          </a:prstGeom>
          <a:solidFill>
            <a:srgbClr val="090C3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0D7184-4D98-C8F0-1097-5ACE0E52428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1714" y="299523"/>
            <a:ext cx="2449286" cy="1038284"/>
          </a:xfrm>
          <a:prstGeom prst="rect">
            <a:avLst/>
          </a:prstGeom>
        </p:spPr>
      </p:pic>
      <p:pic>
        <p:nvPicPr>
          <p:cNvPr id="12" name="Picture 11" descr="Background pattern&#10;&#10;Description automatically generated">
            <a:extLst>
              <a:ext uri="{FF2B5EF4-FFF2-40B4-BE49-F238E27FC236}">
                <a16:creationId xmlns:a16="http://schemas.microsoft.com/office/drawing/2014/main" id="{3A31D5D1-8F61-0243-0BF0-C3E6296DA02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"/>
          <a:stretch/>
        </p:blipFill>
        <p:spPr>
          <a:xfrm>
            <a:off x="6310870" y="125353"/>
            <a:ext cx="2708976" cy="140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47359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1942231-C191-F076-809F-D61A7F58A992}"/>
              </a:ext>
            </a:extLst>
          </p:cNvPr>
          <p:cNvSpPr/>
          <p:nvPr userDrawn="1"/>
        </p:nvSpPr>
        <p:spPr>
          <a:xfrm>
            <a:off x="0" y="0"/>
            <a:ext cx="4610100" cy="6858000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34A23CB3-51A8-CB25-95BC-E5643E35F17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1975" y="3007260"/>
            <a:ext cx="3486150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90AF109-D45B-7329-8A75-519DE55602C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972736" y="841923"/>
            <a:ext cx="6591300" cy="4179286"/>
          </a:xfrm>
          <a:prstGeom prst="rect">
            <a:avLst/>
          </a:prstGeom>
        </p:spPr>
        <p:txBody>
          <a:bodyPr/>
          <a:lstStyle>
            <a:lvl1pPr marL="256032" indent="-256032">
              <a:lnSpc>
                <a:spcPct val="120000"/>
              </a:lnSpc>
              <a:spcBef>
                <a:spcPts val="200"/>
              </a:spcBef>
              <a:buClr>
                <a:srgbClr val="92D050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pic>
        <p:nvPicPr>
          <p:cNvPr id="2" name="Picture 1" descr="Background pattern&#10;&#10;Description automatically generated">
            <a:extLst>
              <a:ext uri="{FF2B5EF4-FFF2-40B4-BE49-F238E27FC236}">
                <a16:creationId xmlns:a16="http://schemas.microsoft.com/office/drawing/2014/main" id="{90B68663-CEF1-93C9-E2A4-794C9074C5A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65" y="-2233233"/>
            <a:ext cx="4569935" cy="4466465"/>
          </a:xfrm>
          <a:prstGeom prst="rect">
            <a:avLst/>
          </a:prstGeom>
        </p:spPr>
      </p:pic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43DD2A4E-59F1-D2A7-4540-54F0A1A2F31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61975" y="3956420"/>
            <a:ext cx="3486150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2000" b="0" i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CLICK TO EDIT MASTER FOR A SUBHEADING OR DELETE THIS TEXT PANEL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E274DB-E20F-4FA2-3DDA-C2137A8804A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68838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00F0EFE7-FBD1-A460-6D6B-28154F6560B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126038" y="0"/>
            <a:ext cx="7065962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2" name="Text Placeholder 8">
            <a:extLst>
              <a:ext uri="{FF2B5EF4-FFF2-40B4-BE49-F238E27FC236}">
                <a16:creationId xmlns:a16="http://schemas.microsoft.com/office/drawing/2014/main" id="{D0AFC06A-9292-6775-3988-916E170CE400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93649" y="1522275"/>
            <a:ext cx="3486150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36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3" name="Text Placeholder 8">
            <a:extLst>
              <a:ext uri="{FF2B5EF4-FFF2-40B4-BE49-F238E27FC236}">
                <a16:creationId xmlns:a16="http://schemas.microsoft.com/office/drawing/2014/main" id="{F856A56E-447A-04A2-7F34-17C05479285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93649" y="2527013"/>
            <a:ext cx="3486150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2000" b="0" i="0">
                <a:solidFill>
                  <a:schemeClr val="accent2"/>
                </a:solidFill>
                <a:latin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CLICK TO EDIT MASTER FOR A SUBHEADING OR DELETE THIS TEXT PANEL</a:t>
            </a:r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7E43886E-05D2-2665-C757-DA0DE8CB9A7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56" y="4493388"/>
            <a:ext cx="4569935" cy="4466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185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5870708-F9A0-A60B-9558-B80C67BF13D0}"/>
              </a:ext>
            </a:extLst>
          </p:cNvPr>
          <p:cNvSpPr/>
          <p:nvPr userDrawn="1"/>
        </p:nvSpPr>
        <p:spPr>
          <a:xfrm>
            <a:off x="0" y="0"/>
            <a:ext cx="12192000" cy="5080000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D52B4F21-E8BC-2A74-687E-967EB32314B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526871" y="1892957"/>
            <a:ext cx="5505450" cy="589074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pic>
        <p:nvPicPr>
          <p:cNvPr id="2" name="Picture 1" descr="Background pattern&#10;&#10;Description automatically generated">
            <a:extLst>
              <a:ext uri="{FF2B5EF4-FFF2-40B4-BE49-F238E27FC236}">
                <a16:creationId xmlns:a16="http://schemas.microsoft.com/office/drawing/2014/main" id="{4CDE85E8-5B55-EA61-DED5-5738F57EBBD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94389" y="-2410140"/>
            <a:ext cx="5366175" cy="5244677"/>
          </a:xfrm>
          <a:prstGeom prst="rect">
            <a:avLst/>
          </a:prstGeom>
        </p:spPr>
      </p:pic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D444A8E4-63CA-2B95-97A1-4AA4E1F9EC2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339163" y="2540000"/>
            <a:ext cx="5880866" cy="161751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75000"/>
              </a:lnSpc>
              <a:spcBef>
                <a:spcPts val="0"/>
              </a:spcBef>
              <a:buNone/>
              <a:defRPr sz="2000" b="0" i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CLICK TO EDIT MASTER FOR A SUBHEADING OR DELETE THIS TEXT PANEL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C852C1C-6D75-5604-3040-E0E169401A9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20083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12C2892D-C5F8-36B9-C6E1-E78F6845B29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0409" y="-2212445"/>
            <a:ext cx="4497696" cy="43958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D2A7B82-5F56-F6FF-E7A4-83F00E308331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45EBD64-144C-16D1-D428-3C6D084060CE}"/>
              </a:ext>
            </a:extLst>
          </p:cNvPr>
          <p:cNvSpPr/>
          <p:nvPr userDrawn="1"/>
        </p:nvSpPr>
        <p:spPr>
          <a:xfrm>
            <a:off x="0" y="1"/>
            <a:ext cx="4610100" cy="3033485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 Placeholder 8">
            <a:extLst>
              <a:ext uri="{FF2B5EF4-FFF2-40B4-BE49-F238E27FC236}">
                <a16:creationId xmlns:a16="http://schemas.microsoft.com/office/drawing/2014/main" id="{0BBD5E7F-BFA9-16B2-AF3E-E042747F23A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61975" y="862330"/>
            <a:ext cx="3486150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19FCEA00-07D5-75C4-07E4-33DEF915ADB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61975" y="1811490"/>
            <a:ext cx="3486150" cy="85913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2000" b="0" i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CLICK TO EDIT MASTER FOR A SUBHEADING OR DELETE THIS TEXT PANEL</a:t>
            </a:r>
          </a:p>
        </p:txBody>
      </p:sp>
      <p:sp>
        <p:nvSpPr>
          <p:cNvPr id="8" name="Picture Placeholder 1">
            <a:extLst>
              <a:ext uri="{FF2B5EF4-FFF2-40B4-BE49-F238E27FC236}">
                <a16:creationId xmlns:a16="http://schemas.microsoft.com/office/drawing/2014/main" id="{18D3F518-CDFF-9B9A-6743-F63CA8F5B7D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3048000"/>
            <a:ext cx="4610100" cy="38100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688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7D6D899-1B70-062E-6D0D-6104FE8629B0}"/>
              </a:ext>
            </a:extLst>
          </p:cNvPr>
          <p:cNvSpPr/>
          <p:nvPr userDrawn="1"/>
        </p:nvSpPr>
        <p:spPr>
          <a:xfrm>
            <a:off x="0" y="0"/>
            <a:ext cx="4610100" cy="6858000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EE7A8068-3E54-902F-9CEB-50956B8239D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96614" y="3134463"/>
            <a:ext cx="3886199" cy="589074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6F0B73CE-01AB-EC39-403F-9545044B9DD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096000" y="3134463"/>
            <a:ext cx="4838701" cy="589074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3600" b="1">
                <a:solidFill>
                  <a:srgbClr val="00B0F0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8A7FC94E-6C45-6849-9206-ECB529D62E7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65" y="-2233233"/>
            <a:ext cx="4569935" cy="4466465"/>
          </a:xfrm>
          <a:prstGeom prst="rect">
            <a:avLst/>
          </a:prstGeom>
        </p:spPr>
      </p:pic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BF1BFBAD-B247-27F8-6A44-7528EC5E230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8899" y="4551194"/>
            <a:ext cx="4569935" cy="446646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E0B78AA-7D38-5E09-2F87-8EF01BDF7611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6146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E1967E2-075F-CDC1-23C9-DF51C799B42A}"/>
              </a:ext>
            </a:extLst>
          </p:cNvPr>
          <p:cNvSpPr/>
          <p:nvPr userDrawn="1"/>
        </p:nvSpPr>
        <p:spPr>
          <a:xfrm>
            <a:off x="0" y="4762500"/>
            <a:ext cx="12192000" cy="2095500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3E7883-C19D-7DDD-50A4-6F25E632A020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819400" y="1489770"/>
            <a:ext cx="6410326" cy="64633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6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91AF40B1-6390-E127-1351-C0B83050D38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819400" y="2280680"/>
            <a:ext cx="7391400" cy="1213346"/>
          </a:xfrm>
          <a:prstGeom prst="rect">
            <a:avLst/>
          </a:prstGeom>
        </p:spPr>
        <p:txBody>
          <a:bodyPr/>
          <a:lstStyle>
            <a:lvl1pPr marL="256032" indent="-256032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pic>
        <p:nvPicPr>
          <p:cNvPr id="2" name="Picture 1" descr="Background pattern&#10;&#10;Description automatically generated">
            <a:extLst>
              <a:ext uri="{FF2B5EF4-FFF2-40B4-BE49-F238E27FC236}">
                <a16:creationId xmlns:a16="http://schemas.microsoft.com/office/drawing/2014/main" id="{776A4F09-48F9-A4FA-FA3A-7764A098E95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906592" y="-2136012"/>
            <a:ext cx="4569935" cy="4466465"/>
          </a:xfrm>
          <a:prstGeom prst="rect">
            <a:avLst/>
          </a:prstGeom>
        </p:spPr>
      </p:pic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F5F7731B-72F9-3A1E-D6CB-BD6CC869FFB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375" y="4902373"/>
            <a:ext cx="4569935" cy="4466465"/>
          </a:xfrm>
          <a:prstGeom prst="rect">
            <a:avLst/>
          </a:prstGeom>
        </p:spPr>
      </p:pic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DDBC7048-6312-D925-13D1-6504554C01D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301930" y="5487084"/>
            <a:ext cx="6410326" cy="64633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600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</p:spTree>
    <p:extLst>
      <p:ext uri="{BB962C8B-B14F-4D97-AF65-F5344CB8AC3E}">
        <p14:creationId xmlns:p14="http://schemas.microsoft.com/office/powerpoint/2010/main" val="24237725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506BA42-F1D4-D7B1-9F30-C6426F4C0576}"/>
              </a:ext>
            </a:extLst>
          </p:cNvPr>
          <p:cNvSpPr/>
          <p:nvPr userDrawn="1"/>
        </p:nvSpPr>
        <p:spPr>
          <a:xfrm>
            <a:off x="0" y="0"/>
            <a:ext cx="4610100" cy="6858000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2FF998F-4840-EDD2-D498-F73139A50CF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010149" y="1897721"/>
            <a:ext cx="6410326" cy="64633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6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77351AC4-C587-EC3D-DF5C-E5976B34FA6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10149" y="2725299"/>
            <a:ext cx="6528707" cy="727059"/>
          </a:xfrm>
          <a:prstGeom prst="rect">
            <a:avLst/>
          </a:prstGeom>
        </p:spPr>
        <p:txBody>
          <a:bodyPr/>
          <a:lstStyle>
            <a:lvl1pPr marL="256032" indent="-256032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D95BD7C0-1573-078B-4D4D-963875DF218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010149" y="3651748"/>
            <a:ext cx="6528707" cy="72705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800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pic>
        <p:nvPicPr>
          <p:cNvPr id="2" name="Picture 1" descr="Background pattern&#10;&#10;Description automatically generated">
            <a:extLst>
              <a:ext uri="{FF2B5EF4-FFF2-40B4-BE49-F238E27FC236}">
                <a16:creationId xmlns:a16="http://schemas.microsoft.com/office/drawing/2014/main" id="{A9AC54BE-9DFF-EDA4-ABDD-D44152F71E5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65" y="-2233233"/>
            <a:ext cx="4569935" cy="4466465"/>
          </a:xfrm>
          <a:prstGeom prst="rect">
            <a:avLst/>
          </a:prstGeom>
        </p:spPr>
      </p:pic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E928CE1F-7AF7-A8FF-6D10-67EF8CA4593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61975" y="3007260"/>
            <a:ext cx="3486150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2961246B-3F7E-6373-BF27-E2E9EEE1C9A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61975" y="3956420"/>
            <a:ext cx="3486150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2000" b="0" i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CLICK TO EDIT MASTER FOR A SUBHEADING OR DELETE THIS TEXT PANEL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9DC5A8F-E757-38C7-2DBA-B1E7066A2B9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3552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829656F-A969-FBBD-D86F-AFADE8489E0A}"/>
              </a:ext>
            </a:extLst>
          </p:cNvPr>
          <p:cNvSpPr/>
          <p:nvPr userDrawn="1"/>
        </p:nvSpPr>
        <p:spPr>
          <a:xfrm>
            <a:off x="0" y="0"/>
            <a:ext cx="12192000" cy="1892777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66F085F4-1C2C-955A-E7E7-264BAA262B9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42950" y="818550"/>
            <a:ext cx="6673850" cy="64633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722F919C-2620-0FCF-7834-82994F2F104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42950" y="2768392"/>
            <a:ext cx="10757806" cy="394662"/>
          </a:xfrm>
          <a:prstGeom prst="rect">
            <a:avLst/>
          </a:prstGeom>
        </p:spPr>
        <p:txBody>
          <a:bodyPr/>
          <a:lstStyle>
            <a:lvl1pPr marL="256032" indent="-256032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EDD20F6C-59C3-9DD5-7314-C77CFCE2CAA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42950" y="3371850"/>
            <a:ext cx="10757806" cy="141750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B762C324-9CBD-B487-E44E-A29BC691B1E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2950" y="2148726"/>
            <a:ext cx="10757806" cy="394662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8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pic>
        <p:nvPicPr>
          <p:cNvPr id="2" name="Picture 1" descr="Background pattern&#10;&#10;Description automatically generated">
            <a:extLst>
              <a:ext uri="{FF2B5EF4-FFF2-40B4-BE49-F238E27FC236}">
                <a16:creationId xmlns:a16="http://schemas.microsoft.com/office/drawing/2014/main" id="{9291C4ED-D4F0-2434-588E-DEF3650461E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9750" y="-1926652"/>
            <a:ext cx="3754070" cy="36690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474AF0A-EA24-B987-F71C-EC4190203AB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20060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AB7A2C1-F071-DF1B-99A9-ECDC078471F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73731" y="5290320"/>
            <a:ext cx="2744096" cy="138443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EA48264-F470-47BD-FB4E-214A46885503}"/>
              </a:ext>
            </a:extLst>
          </p:cNvPr>
          <p:cNvSpPr/>
          <p:nvPr userDrawn="1"/>
        </p:nvSpPr>
        <p:spPr>
          <a:xfrm>
            <a:off x="-9428" y="-9426"/>
            <a:ext cx="12201427" cy="1803936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9382A31-BA7C-5B56-8DF8-09DD3B1AF841}"/>
              </a:ext>
            </a:extLst>
          </p:cNvPr>
          <p:cNvSpPr/>
          <p:nvPr userDrawn="1"/>
        </p:nvSpPr>
        <p:spPr>
          <a:xfrm>
            <a:off x="9728462" y="-9426"/>
            <a:ext cx="2463538" cy="1803936"/>
          </a:xfrm>
          <a:prstGeom prst="rect">
            <a:avLst/>
          </a:prstGeom>
          <a:solidFill>
            <a:srgbClr val="090C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04D280FC-7271-25AC-4F62-FBC41F98770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753308" y="-9426"/>
            <a:ext cx="2438692" cy="1384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9262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182A3F1F-155C-6B78-BB1B-6B3C5E9339D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9056" y="2236965"/>
            <a:ext cx="6410326" cy="64633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6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C88723A7-BEEB-9D6C-A8E0-49A85144446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59056" y="3088036"/>
            <a:ext cx="10591800" cy="394660"/>
          </a:xfrm>
          <a:prstGeom prst="rect">
            <a:avLst/>
          </a:prstGeom>
        </p:spPr>
        <p:txBody>
          <a:bodyPr/>
          <a:lstStyle>
            <a:lvl1pPr marL="256032" indent="-256032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0FAEB858-0800-B281-0366-5FC7EA5A266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59056" y="3687435"/>
            <a:ext cx="10591800" cy="430347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800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19078B2A-E4E2-82C8-5A28-F461E3A8EF7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56912" y="-1660695"/>
            <a:ext cx="3754070" cy="366907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DE2E395-F306-FC09-486D-8526010963E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017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3B299198-CEDB-5DD8-FDE0-FAF1D73101E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827569" y="1357994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24" name="Text Placeholder 8">
            <a:extLst>
              <a:ext uri="{FF2B5EF4-FFF2-40B4-BE49-F238E27FC236}">
                <a16:creationId xmlns:a16="http://schemas.microsoft.com/office/drawing/2014/main" id="{AF59E85D-9050-A1EB-05B1-A2EA92CB1B4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827569" y="609623"/>
            <a:ext cx="6410326" cy="64633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6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28" name="Text Placeholder 8">
            <a:extLst>
              <a:ext uri="{FF2B5EF4-FFF2-40B4-BE49-F238E27FC236}">
                <a16:creationId xmlns:a16="http://schemas.microsoft.com/office/drawing/2014/main" id="{F7371502-1BF2-0016-34B7-65D1E2A9C0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827569" y="3027698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29" name="Text Placeholder 8">
            <a:extLst>
              <a:ext uri="{FF2B5EF4-FFF2-40B4-BE49-F238E27FC236}">
                <a16:creationId xmlns:a16="http://schemas.microsoft.com/office/drawing/2014/main" id="{1D3AD0BC-4E8D-36BC-A185-B5B7C46099B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827569" y="3483482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77FF706C-CB0A-14A3-4F09-5524103DA87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854806" y="1357994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4" name="Text Placeholder 8">
            <a:extLst>
              <a:ext uri="{FF2B5EF4-FFF2-40B4-BE49-F238E27FC236}">
                <a16:creationId xmlns:a16="http://schemas.microsoft.com/office/drawing/2014/main" id="{34DB27A0-66D4-25FA-8E5A-C44E968F84E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854806" y="3027698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35" name="Text Placeholder 8">
            <a:extLst>
              <a:ext uri="{FF2B5EF4-FFF2-40B4-BE49-F238E27FC236}">
                <a16:creationId xmlns:a16="http://schemas.microsoft.com/office/drawing/2014/main" id="{896A93BE-C136-A632-5C95-013131AA0A0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854806" y="3483482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FA8A234E-538B-F1C7-23BA-D4A162D010CA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882043" y="1357994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7" name="Text Placeholder 8">
            <a:extLst>
              <a:ext uri="{FF2B5EF4-FFF2-40B4-BE49-F238E27FC236}">
                <a16:creationId xmlns:a16="http://schemas.microsoft.com/office/drawing/2014/main" id="{091747D3-EE20-5927-E111-8831A843948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882043" y="3027698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38" name="Text Placeholder 8">
            <a:extLst>
              <a:ext uri="{FF2B5EF4-FFF2-40B4-BE49-F238E27FC236}">
                <a16:creationId xmlns:a16="http://schemas.microsoft.com/office/drawing/2014/main" id="{4A321C34-E860-E3F7-4872-BF46AA8BD05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882043" y="3483482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82270EE0-3F2F-23A2-6373-7F4FF8624C57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2827569" y="3848426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40" name="Text Placeholder 8">
            <a:extLst>
              <a:ext uri="{FF2B5EF4-FFF2-40B4-BE49-F238E27FC236}">
                <a16:creationId xmlns:a16="http://schemas.microsoft.com/office/drawing/2014/main" id="{31D76ADA-199D-A39C-DA40-903621F4936B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2827569" y="5518130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41" name="Text Placeholder 8">
            <a:extLst>
              <a:ext uri="{FF2B5EF4-FFF2-40B4-BE49-F238E27FC236}">
                <a16:creationId xmlns:a16="http://schemas.microsoft.com/office/drawing/2014/main" id="{62D1E1A5-77D3-DF9A-6BDE-1825BF66743B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2827569" y="5973914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6803979B-C50B-D196-59CA-D59528F9C212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4854806" y="3848426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43" name="Text Placeholder 8">
            <a:extLst>
              <a:ext uri="{FF2B5EF4-FFF2-40B4-BE49-F238E27FC236}">
                <a16:creationId xmlns:a16="http://schemas.microsoft.com/office/drawing/2014/main" id="{1262C709-8122-1AC0-E563-F3CAD11F6617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4854806" y="5518130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44" name="Text Placeholder 8">
            <a:extLst>
              <a:ext uri="{FF2B5EF4-FFF2-40B4-BE49-F238E27FC236}">
                <a16:creationId xmlns:a16="http://schemas.microsoft.com/office/drawing/2014/main" id="{73A7D04D-635F-DF1F-1078-85BCD379F72B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4854806" y="5973914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45" name="Picture Placeholder 44">
            <a:extLst>
              <a:ext uri="{FF2B5EF4-FFF2-40B4-BE49-F238E27FC236}">
                <a16:creationId xmlns:a16="http://schemas.microsoft.com/office/drawing/2014/main" id="{45DAABD9-5F6E-6D66-924E-31775FDFFEBF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6882043" y="3848426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46" name="Text Placeholder 8">
            <a:extLst>
              <a:ext uri="{FF2B5EF4-FFF2-40B4-BE49-F238E27FC236}">
                <a16:creationId xmlns:a16="http://schemas.microsoft.com/office/drawing/2014/main" id="{B14CD272-B303-6AA0-9BA0-E937821C2672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882043" y="5518130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47" name="Text Placeholder 8">
            <a:extLst>
              <a:ext uri="{FF2B5EF4-FFF2-40B4-BE49-F238E27FC236}">
                <a16:creationId xmlns:a16="http://schemas.microsoft.com/office/drawing/2014/main" id="{0093DFCD-184F-BC31-7BA0-1C9046151493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6882043" y="5973914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pic>
        <p:nvPicPr>
          <p:cNvPr id="2" name="Picture 1" descr="Background pattern&#10;&#10;Description automatically generated">
            <a:extLst>
              <a:ext uri="{FF2B5EF4-FFF2-40B4-BE49-F238E27FC236}">
                <a16:creationId xmlns:a16="http://schemas.microsoft.com/office/drawing/2014/main" id="{00C07BBB-670C-06EF-927F-67B52E4659E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40838" y="-1397937"/>
            <a:ext cx="3754070" cy="366907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9D05BFC-9149-D141-7C60-BC09C19017C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98925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5E6D7B6-AA06-B83E-F0B7-54C1BCBA0FB4}"/>
              </a:ext>
            </a:extLst>
          </p:cNvPr>
          <p:cNvSpPr/>
          <p:nvPr userDrawn="1"/>
        </p:nvSpPr>
        <p:spPr>
          <a:xfrm>
            <a:off x="0" y="0"/>
            <a:ext cx="4610100" cy="6858000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1C80512B-A8F9-A615-5B0F-8572DFA46B0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22300" y="2838636"/>
            <a:ext cx="3886199" cy="1180729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9275FDFC-9E47-8E5F-E366-03D7346CF73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49211" y="477156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291A186E-023D-CEF1-5AC5-38F1C46F428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49211" y="2146860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E1FF55B9-A138-4E72-2FFE-0CE18145194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49211" y="2602644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9EB9F2E-DB6E-D886-B604-1DD2F33D995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476448" y="477156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DAEED945-6BD7-5B77-7D8D-F4E3EC25ABD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476448" y="2146860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CDD2DCB0-89C8-B07C-153D-97AD41832DF1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476448" y="2602644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D6721B77-5541-0868-D8DF-469C5E6E4D46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9503685" y="477156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192B3352-56FD-8C50-6976-1357B57CC42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503685" y="2146860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740E57F4-A024-6665-E4DF-72319F49CC0A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503685" y="2602644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0C7A6B11-1492-811A-09CA-0F73BC0BCD43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5449211" y="2967588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5EA7E2FD-A3D0-495B-D996-6DF5665FFDE5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449211" y="4637292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id="{F585ABD2-3589-F334-86B7-93580B53743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449211" y="5093076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9800B1D7-D8F5-3B8B-DAE4-5F7B3DB754A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476448" y="2967588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22" name="Text Placeholder 8">
            <a:extLst>
              <a:ext uri="{FF2B5EF4-FFF2-40B4-BE49-F238E27FC236}">
                <a16:creationId xmlns:a16="http://schemas.microsoft.com/office/drawing/2014/main" id="{DD1D3EE3-A726-9706-74FB-62FB59899F39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7476448" y="4637292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23" name="Text Placeholder 8">
            <a:extLst>
              <a:ext uri="{FF2B5EF4-FFF2-40B4-BE49-F238E27FC236}">
                <a16:creationId xmlns:a16="http://schemas.microsoft.com/office/drawing/2014/main" id="{B89B9906-7B2D-31E9-7C6E-7D4111222190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7476448" y="5093076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5C23BBD7-9161-66FF-3F36-A4D09FE9625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03685" y="2967588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25" name="Text Placeholder 8">
            <a:extLst>
              <a:ext uri="{FF2B5EF4-FFF2-40B4-BE49-F238E27FC236}">
                <a16:creationId xmlns:a16="http://schemas.microsoft.com/office/drawing/2014/main" id="{B60391A5-7AB2-322D-B59C-2DCC14710E99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9503685" y="4637292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26" name="Text Placeholder 8">
            <a:extLst>
              <a:ext uri="{FF2B5EF4-FFF2-40B4-BE49-F238E27FC236}">
                <a16:creationId xmlns:a16="http://schemas.microsoft.com/office/drawing/2014/main" id="{5946BAC2-E07C-529A-BFA7-6FA1039A63B2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9503685" y="5093076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pic>
        <p:nvPicPr>
          <p:cNvPr id="2" name="Picture 1" descr="Background pattern&#10;&#10;Description automatically generated">
            <a:extLst>
              <a:ext uri="{FF2B5EF4-FFF2-40B4-BE49-F238E27FC236}">
                <a16:creationId xmlns:a16="http://schemas.microsoft.com/office/drawing/2014/main" id="{FC2CED50-1AC2-15C8-4057-1BE215D87C1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49020" y="-1522212"/>
            <a:ext cx="3754070" cy="3669072"/>
          </a:xfrm>
          <a:prstGeom prst="rect">
            <a:avLst/>
          </a:prstGeom>
        </p:spPr>
      </p:pic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F8AEE9F3-5134-04AD-0CC7-1CD9AB34BC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5141" y="4581754"/>
            <a:ext cx="3754070" cy="36690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C0D1AAA-4949-D743-2345-691DBD45899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6326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8944CD0-C76B-BED0-B234-3671D1D338C2}"/>
              </a:ext>
            </a:extLst>
          </p:cNvPr>
          <p:cNvSpPr/>
          <p:nvPr userDrawn="1"/>
        </p:nvSpPr>
        <p:spPr>
          <a:xfrm>
            <a:off x="0" y="0"/>
            <a:ext cx="12192000" cy="1600200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AC0F0694-FD58-7018-8513-02EEE59B4EB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80602" y="611962"/>
            <a:ext cx="6883400" cy="64633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778401E-6DF6-C8AE-F92C-D776E583ACF0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780602" y="2167438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EBC14E20-8006-F475-EE3C-0A99BFD9EF8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80602" y="3837142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92D05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3FE61EE0-05D8-6E5A-321A-B6561EA4778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80602" y="4331026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10D413D-25AF-899B-7187-87FD964D60DE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2577354" y="2167438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7F8FA2AC-C6E7-2A82-46CC-C37E1F0334C1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2574496" y="3837142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92D05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F0AC03EA-2654-33B8-3011-2DE9C8616C57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2574496" y="4331026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9F41F44-346D-714A-CA42-60FAE4CFCD5C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4374106" y="2167438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03F05FBC-5236-2B32-5937-98E5CEA13030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4371248" y="3837142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92D05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99799814-9BC3-F9A7-0B9F-5754C5D193F6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4371248" y="4331026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171F5AB2-A477-976C-5307-255D58CD5158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6170858" y="2167438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A90EB6B8-C2EB-0712-800D-0C3DE9D6F94A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188328" y="3837142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92D05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id="{0EA98163-5F13-8F6B-6F90-50A84471C7F7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6188328" y="4331026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9432B5C4-E961-F107-56AD-5EFBB2CA395C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7967610" y="2167438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22" name="Text Placeholder 8">
            <a:extLst>
              <a:ext uri="{FF2B5EF4-FFF2-40B4-BE49-F238E27FC236}">
                <a16:creationId xmlns:a16="http://schemas.microsoft.com/office/drawing/2014/main" id="{061BA59D-7506-840C-D247-53C5D3359F2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7967610" y="3837142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92D05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23" name="Text Placeholder 8">
            <a:extLst>
              <a:ext uri="{FF2B5EF4-FFF2-40B4-BE49-F238E27FC236}">
                <a16:creationId xmlns:a16="http://schemas.microsoft.com/office/drawing/2014/main" id="{F541A8D1-4C8D-4263-5C1F-AC0DCBB8A363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967610" y="4331026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55D20142-DD85-67ED-6F41-B712DFE64FF2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764362" y="2167438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25" name="Text Placeholder 8">
            <a:extLst>
              <a:ext uri="{FF2B5EF4-FFF2-40B4-BE49-F238E27FC236}">
                <a16:creationId xmlns:a16="http://schemas.microsoft.com/office/drawing/2014/main" id="{27B4A1CD-F9FB-7846-4743-43C348F63242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9764362" y="3837142"/>
            <a:ext cx="1532558" cy="39762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>
                <a:solidFill>
                  <a:srgbClr val="92D05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26" name="Text Placeholder 8">
            <a:extLst>
              <a:ext uri="{FF2B5EF4-FFF2-40B4-BE49-F238E27FC236}">
                <a16:creationId xmlns:a16="http://schemas.microsoft.com/office/drawing/2014/main" id="{D46BA7ED-F4FB-3BEB-8B3D-F5C9E41ABE25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9764362" y="4331026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pic>
        <p:nvPicPr>
          <p:cNvPr id="2" name="Picture 1" descr="Background pattern&#10;&#10;Description automatically generated">
            <a:extLst>
              <a:ext uri="{FF2B5EF4-FFF2-40B4-BE49-F238E27FC236}">
                <a16:creationId xmlns:a16="http://schemas.microsoft.com/office/drawing/2014/main" id="{53F7AEFD-78FF-6D81-C2D3-46937184A79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6860" y="-2164675"/>
            <a:ext cx="3754070" cy="3669072"/>
          </a:xfrm>
          <a:prstGeom prst="rect">
            <a:avLst/>
          </a:prstGeom>
        </p:spPr>
      </p:pic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8786AA91-4BB6-BD5F-2464-B6D4E5D645F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48124" y="4626431"/>
            <a:ext cx="3754070" cy="36690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F5DC5A4-8D90-46BF-3D29-0973603D1E4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93219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09CD354-7173-EF10-0483-BD473628FF6C}"/>
              </a:ext>
            </a:extLst>
          </p:cNvPr>
          <p:cNvSpPr/>
          <p:nvPr userDrawn="1"/>
        </p:nvSpPr>
        <p:spPr>
          <a:xfrm>
            <a:off x="0" y="4784586"/>
            <a:ext cx="12192000" cy="2073414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15A99839-E400-AC29-FDA7-2130FC3AAE9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997200" y="1110764"/>
            <a:ext cx="6410326" cy="64633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6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9D767A0B-1E35-182D-9AB8-C541C7DBE52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997200" y="1835275"/>
            <a:ext cx="6565900" cy="39466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C921BAAE-FB27-22AA-F06A-B83E5AB71CF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997200" y="2308115"/>
            <a:ext cx="3521075" cy="1699631"/>
          </a:xfrm>
          <a:prstGeom prst="rect">
            <a:avLst/>
          </a:prstGeom>
        </p:spPr>
        <p:txBody>
          <a:bodyPr/>
          <a:lstStyle>
            <a:lvl1pPr marL="285750" indent="-285750">
              <a:lnSpc>
                <a:spcPct val="120000"/>
              </a:lnSpc>
              <a:spcBef>
                <a:spcPts val="200"/>
              </a:spcBef>
              <a:buClr>
                <a:srgbClr val="92D050"/>
              </a:buClr>
              <a:buFont typeface="Wingdings" panose="05000000000000000000" pitchFamily="2" charset="2"/>
              <a:buChar char="q"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pic>
        <p:nvPicPr>
          <p:cNvPr id="2" name="Picture 1" descr="Background pattern&#10;&#10;Description automatically generated">
            <a:extLst>
              <a:ext uri="{FF2B5EF4-FFF2-40B4-BE49-F238E27FC236}">
                <a16:creationId xmlns:a16="http://schemas.microsoft.com/office/drawing/2014/main" id="{7964D659-7820-3645-9D1F-F9A681888F9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94166" y="-1523564"/>
            <a:ext cx="4238684" cy="4142714"/>
          </a:xfrm>
          <a:prstGeom prst="rect">
            <a:avLst/>
          </a:prstGeom>
        </p:spPr>
      </p:pic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1E35F918-6140-10E7-9802-A34EA6CACD7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883" y="4746872"/>
            <a:ext cx="3754070" cy="36690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688D379-F010-E7B8-ADF3-DF1AD2E98A5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511277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21921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87E5E77-37C0-C452-1724-69FB5E7BCD13}"/>
              </a:ext>
            </a:extLst>
          </p:cNvPr>
          <p:cNvSpPr/>
          <p:nvPr userDrawn="1"/>
        </p:nvSpPr>
        <p:spPr>
          <a:xfrm>
            <a:off x="0" y="0"/>
            <a:ext cx="4610100" cy="6858000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E45C01ED-0522-F76E-D2BD-C7A6B32E087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173164" y="2838636"/>
            <a:ext cx="2729764" cy="1180729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759A232-A643-E514-3B6D-811993967B31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5501259" y="2167438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30D2539C-F02A-57AF-F93D-74774F304BB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501258" y="3837142"/>
            <a:ext cx="1747839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b="1">
                <a:solidFill>
                  <a:srgbClr val="92D050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6921834F-9E7A-A8C2-8A14-4AA5EBC9C6F5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501259" y="4219280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FFF624F-6FF9-8BE4-F39E-1B295CBE9AE2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7453598" y="2167438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A08E4337-80C1-9B4F-999E-643538478461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473155" y="3837142"/>
            <a:ext cx="1747839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b="1">
                <a:solidFill>
                  <a:srgbClr val="92D050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B2502214-493C-BC1D-6DCB-C9CBFA8A2A56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7473156" y="4219280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3DA6FB42-8660-82D4-93AC-C7F4CF26D710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9405936" y="2167438"/>
            <a:ext cx="1612900" cy="1600200"/>
          </a:xfrm>
          <a:custGeom>
            <a:avLst/>
            <a:gdLst>
              <a:gd name="connsiteX0" fmla="*/ 0 w 1612900"/>
              <a:gd name="connsiteY0" fmla="*/ 0 h 1600200"/>
              <a:gd name="connsiteX1" fmla="*/ 1612900 w 1612900"/>
              <a:gd name="connsiteY1" fmla="*/ 0 h 1600200"/>
              <a:gd name="connsiteX2" fmla="*/ 1612900 w 1612900"/>
              <a:gd name="connsiteY2" fmla="*/ 1600200 h 1600200"/>
              <a:gd name="connsiteX3" fmla="*/ 0 w 16129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2900" h="1600200">
                <a:moveTo>
                  <a:pt x="0" y="0"/>
                </a:moveTo>
                <a:lnTo>
                  <a:pt x="1612900" y="0"/>
                </a:lnTo>
                <a:lnTo>
                  <a:pt x="1612900" y="1600200"/>
                </a:lnTo>
                <a:lnTo>
                  <a:pt x="0" y="1600200"/>
                </a:lnTo>
                <a:close/>
              </a:path>
            </a:pathLst>
          </a:custGeom>
          <a:solidFill>
            <a:schemeClr val="bg1">
              <a:lumMod val="95000"/>
              <a:alpha val="88000"/>
            </a:schemeClr>
          </a:solidFill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F87C631F-493B-82EE-3F57-4CDAA7B4B022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9405935" y="3837142"/>
            <a:ext cx="1747839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b="1">
                <a:solidFill>
                  <a:srgbClr val="92D050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A6735BAF-1035-2018-44AA-8BB43ADE51F7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9405936" y="4219280"/>
            <a:ext cx="1425344" cy="29386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pic>
        <p:nvPicPr>
          <p:cNvPr id="2" name="Picture 1" descr="Background pattern&#10;&#10;Description automatically generated">
            <a:extLst>
              <a:ext uri="{FF2B5EF4-FFF2-40B4-BE49-F238E27FC236}">
                <a16:creationId xmlns:a16="http://schemas.microsoft.com/office/drawing/2014/main" id="{0330B0DF-67A4-00FD-B0B8-3136218CF26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08649" y="-2074588"/>
            <a:ext cx="4610099" cy="4505719"/>
          </a:xfrm>
          <a:prstGeom prst="rect">
            <a:avLst/>
          </a:prstGeom>
        </p:spPr>
      </p:pic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41B3F8B2-1E95-2F2C-72A5-16CF25BE48A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9793" y="4953112"/>
            <a:ext cx="3754070" cy="36690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B904FDA-F08B-32BF-CCC9-F7E355384F3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09733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9990A3F-D566-D16D-CAE7-E58EA27C7A66}"/>
              </a:ext>
            </a:extLst>
          </p:cNvPr>
          <p:cNvSpPr/>
          <p:nvPr userDrawn="1"/>
        </p:nvSpPr>
        <p:spPr>
          <a:xfrm>
            <a:off x="0" y="0"/>
            <a:ext cx="4610100" cy="6858000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 Placeholder 8">
            <a:extLst>
              <a:ext uri="{FF2B5EF4-FFF2-40B4-BE49-F238E27FC236}">
                <a16:creationId xmlns:a16="http://schemas.microsoft.com/office/drawing/2014/main" id="{5B7EF5D5-A2FC-29DB-DD5D-8411250C402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648700" y="1021856"/>
            <a:ext cx="2387600" cy="39465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4646C63B-5E8A-B697-0679-67A7663CFCA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648700" y="1416517"/>
            <a:ext cx="2387600" cy="36105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8" name="Text Placeholder 8">
            <a:extLst>
              <a:ext uri="{FF2B5EF4-FFF2-40B4-BE49-F238E27FC236}">
                <a16:creationId xmlns:a16="http://schemas.microsoft.com/office/drawing/2014/main" id="{F22C80A4-8ADF-E527-3BCB-6C6A8646EE63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648700" y="1777577"/>
            <a:ext cx="2446020" cy="3274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9" name="Text Placeholder 8">
            <a:extLst>
              <a:ext uri="{FF2B5EF4-FFF2-40B4-BE49-F238E27FC236}">
                <a16:creationId xmlns:a16="http://schemas.microsoft.com/office/drawing/2014/main" id="{0170F5AC-98E3-2511-697A-ACDC5545CB44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648700" y="2523478"/>
            <a:ext cx="2387600" cy="39465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0" name="Text Placeholder 8">
            <a:extLst>
              <a:ext uri="{FF2B5EF4-FFF2-40B4-BE49-F238E27FC236}">
                <a16:creationId xmlns:a16="http://schemas.microsoft.com/office/drawing/2014/main" id="{63EE1485-DF58-6718-4ADB-02E76286C282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8648700" y="2918139"/>
            <a:ext cx="2387600" cy="36105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1" name="Text Placeholder 8">
            <a:extLst>
              <a:ext uri="{FF2B5EF4-FFF2-40B4-BE49-F238E27FC236}">
                <a16:creationId xmlns:a16="http://schemas.microsoft.com/office/drawing/2014/main" id="{A60DF3FA-DBC2-EC9D-0CBA-57B28D36427B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8648700" y="3279199"/>
            <a:ext cx="2446020" cy="3274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2" name="Text Placeholder 8">
            <a:extLst>
              <a:ext uri="{FF2B5EF4-FFF2-40B4-BE49-F238E27FC236}">
                <a16:creationId xmlns:a16="http://schemas.microsoft.com/office/drawing/2014/main" id="{8E5359AA-7BA0-826E-8827-AC40B104609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648700" y="4051146"/>
            <a:ext cx="2387600" cy="39465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3" name="Text Placeholder 8">
            <a:extLst>
              <a:ext uri="{FF2B5EF4-FFF2-40B4-BE49-F238E27FC236}">
                <a16:creationId xmlns:a16="http://schemas.microsoft.com/office/drawing/2014/main" id="{2223A107-D318-D224-5403-B307D03AD77C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8648700" y="4445807"/>
            <a:ext cx="2387600" cy="36105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4" name="Text Placeholder 8">
            <a:extLst>
              <a:ext uri="{FF2B5EF4-FFF2-40B4-BE49-F238E27FC236}">
                <a16:creationId xmlns:a16="http://schemas.microsoft.com/office/drawing/2014/main" id="{DD1E6CD9-835C-530F-83E4-5F96A144F14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8648700" y="4806867"/>
            <a:ext cx="2446020" cy="3274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5" name="Text Placeholder 8">
            <a:extLst>
              <a:ext uri="{FF2B5EF4-FFF2-40B4-BE49-F238E27FC236}">
                <a16:creationId xmlns:a16="http://schemas.microsoft.com/office/drawing/2014/main" id="{32FC2CFC-57E0-4871-7AC5-6AADE3442AED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791200" y="1021856"/>
            <a:ext cx="2387600" cy="39465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6" name="Text Placeholder 8">
            <a:extLst>
              <a:ext uri="{FF2B5EF4-FFF2-40B4-BE49-F238E27FC236}">
                <a16:creationId xmlns:a16="http://schemas.microsoft.com/office/drawing/2014/main" id="{BC5A5EB0-E4C6-6C90-5DA9-AB02E5EC3582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5791200" y="1416517"/>
            <a:ext cx="2387600" cy="36105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7" name="Text Placeholder 8">
            <a:extLst>
              <a:ext uri="{FF2B5EF4-FFF2-40B4-BE49-F238E27FC236}">
                <a16:creationId xmlns:a16="http://schemas.microsoft.com/office/drawing/2014/main" id="{002F2427-05EC-7F7A-6A94-4BEF0ABD0B64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5791200" y="1777577"/>
            <a:ext cx="2446020" cy="3274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8" name="Text Placeholder 8">
            <a:extLst>
              <a:ext uri="{FF2B5EF4-FFF2-40B4-BE49-F238E27FC236}">
                <a16:creationId xmlns:a16="http://schemas.microsoft.com/office/drawing/2014/main" id="{050F450A-86E7-8A9B-1161-BEE3BE37A07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791200" y="2523478"/>
            <a:ext cx="2387600" cy="39465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9" name="Text Placeholder 8">
            <a:extLst>
              <a:ext uri="{FF2B5EF4-FFF2-40B4-BE49-F238E27FC236}">
                <a16:creationId xmlns:a16="http://schemas.microsoft.com/office/drawing/2014/main" id="{18BEE5AE-F493-01B9-3D87-C450AE82FAD9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5791200" y="2918139"/>
            <a:ext cx="2387600" cy="36105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40" name="Text Placeholder 8">
            <a:extLst>
              <a:ext uri="{FF2B5EF4-FFF2-40B4-BE49-F238E27FC236}">
                <a16:creationId xmlns:a16="http://schemas.microsoft.com/office/drawing/2014/main" id="{AA23A13A-B5F2-A426-EC2A-5E5D63981AA4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5791200" y="3279199"/>
            <a:ext cx="2446020" cy="3274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41" name="Text Placeholder 8">
            <a:extLst>
              <a:ext uri="{FF2B5EF4-FFF2-40B4-BE49-F238E27FC236}">
                <a16:creationId xmlns:a16="http://schemas.microsoft.com/office/drawing/2014/main" id="{3412272C-720E-F4B4-6F25-3A3A5C27141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791200" y="4051146"/>
            <a:ext cx="2387600" cy="39465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42" name="Text Placeholder 8">
            <a:extLst>
              <a:ext uri="{FF2B5EF4-FFF2-40B4-BE49-F238E27FC236}">
                <a16:creationId xmlns:a16="http://schemas.microsoft.com/office/drawing/2014/main" id="{79B75FF6-A370-1B72-CCD3-CF2A940F48CD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5791200" y="4445807"/>
            <a:ext cx="2387600" cy="36105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43" name="Text Placeholder 8">
            <a:extLst>
              <a:ext uri="{FF2B5EF4-FFF2-40B4-BE49-F238E27FC236}">
                <a16:creationId xmlns:a16="http://schemas.microsoft.com/office/drawing/2014/main" id="{FE3B1029-DDF4-5586-0D02-79DD53007B91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5791200" y="4806867"/>
            <a:ext cx="2446020" cy="3274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</a:t>
            </a:r>
          </a:p>
        </p:txBody>
      </p:sp>
      <p:pic>
        <p:nvPicPr>
          <p:cNvPr id="2" name="Picture 1" descr="Background pattern&#10;&#10;Description automatically generated">
            <a:extLst>
              <a:ext uri="{FF2B5EF4-FFF2-40B4-BE49-F238E27FC236}">
                <a16:creationId xmlns:a16="http://schemas.microsoft.com/office/drawing/2014/main" id="{E5B1FA2A-4C2A-AADB-A988-8C154381F1F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838" y="-1757765"/>
            <a:ext cx="4380423" cy="4281243"/>
          </a:xfrm>
          <a:prstGeom prst="rect">
            <a:avLst/>
          </a:prstGeom>
        </p:spPr>
      </p:pic>
      <p:sp>
        <p:nvSpPr>
          <p:cNvPr id="4" name="Text Placeholder 8">
            <a:extLst>
              <a:ext uri="{FF2B5EF4-FFF2-40B4-BE49-F238E27FC236}">
                <a16:creationId xmlns:a16="http://schemas.microsoft.com/office/drawing/2014/main" id="{FDCAC960-8067-E98B-DCDF-49D519C91D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61975" y="3007260"/>
            <a:ext cx="3486150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BC214D4A-C65E-5999-67CE-50D1DA3B0A8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61975" y="3956420"/>
            <a:ext cx="3486150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2000" b="0" i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CLICK TO EDIT MASTER FOR A SUBHEADING OR DELETE THIS TEXT PANEL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906E7B-F890-9CBC-1DD3-D489711F293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3892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FB49E74-9FFD-00A7-A0FE-7748AB2BFF56}"/>
              </a:ext>
            </a:extLst>
          </p:cNvPr>
          <p:cNvSpPr/>
          <p:nvPr userDrawn="1"/>
        </p:nvSpPr>
        <p:spPr>
          <a:xfrm>
            <a:off x="-52388" y="-19050"/>
            <a:ext cx="4610100" cy="6896100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2F88486E-8D1F-7352-2098-531191D77AB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991100" y="1522738"/>
            <a:ext cx="6457950" cy="2503378"/>
          </a:xfrm>
          <a:prstGeom prst="rect">
            <a:avLst/>
          </a:prstGeom>
        </p:spPr>
        <p:txBody>
          <a:bodyPr/>
          <a:lstStyle>
            <a:lvl1pPr marL="256032" indent="-256032">
              <a:lnSpc>
                <a:spcPct val="12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663E0B49-2283-27C2-9583-4ED582A7F47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991100" y="4177695"/>
            <a:ext cx="6309401" cy="752707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AD88565A-A142-60D1-B0A4-C8C262E34D9B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4991100" y="976500"/>
            <a:ext cx="6309401" cy="39466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spcBef>
                <a:spcPts val="200"/>
              </a:spcBef>
              <a:buFont typeface="Arial" panose="020B0604020202020204" pitchFamily="34" charset="0"/>
              <a:buNone/>
              <a:defRPr sz="18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pic>
        <p:nvPicPr>
          <p:cNvPr id="2" name="Picture 1" descr="Background pattern&#10;&#10;Description automatically generated">
            <a:extLst>
              <a:ext uri="{FF2B5EF4-FFF2-40B4-BE49-F238E27FC236}">
                <a16:creationId xmlns:a16="http://schemas.microsoft.com/office/drawing/2014/main" id="{9D970515-AD37-7D39-7358-7693011FF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289" y="-1379663"/>
            <a:ext cx="4380423" cy="4281243"/>
          </a:xfrm>
          <a:prstGeom prst="rect">
            <a:avLst/>
          </a:prstGeom>
        </p:spPr>
      </p:pic>
      <p:sp>
        <p:nvSpPr>
          <p:cNvPr id="4" name="Text Placeholder 8">
            <a:extLst>
              <a:ext uri="{FF2B5EF4-FFF2-40B4-BE49-F238E27FC236}">
                <a16:creationId xmlns:a16="http://schemas.microsoft.com/office/drawing/2014/main" id="{EB3B03A0-4CF0-D483-40F0-C0DB585BCEE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98601" y="3016314"/>
            <a:ext cx="3486150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F920028C-D836-3031-0934-87E91B9EE97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61975" y="3956420"/>
            <a:ext cx="3486150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2000" b="0" i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CLICK TO EDIT MASTER FOR A SUBHEADING OR DELETE THIS TEXT PANEL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16BD9FE-88FC-0777-125B-3BC12D9B26F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0812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FB49E74-9FFD-00A7-A0FE-7748AB2BFF56}"/>
              </a:ext>
            </a:extLst>
          </p:cNvPr>
          <p:cNvSpPr/>
          <p:nvPr userDrawn="1"/>
        </p:nvSpPr>
        <p:spPr>
          <a:xfrm>
            <a:off x="-10160" y="0"/>
            <a:ext cx="3759200" cy="6896100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6067DA4-C323-E0E2-0B82-3398FC0DCF8C}"/>
              </a:ext>
            </a:extLst>
          </p:cNvPr>
          <p:cNvSpPr/>
          <p:nvPr userDrawn="1"/>
        </p:nvSpPr>
        <p:spPr>
          <a:xfrm>
            <a:off x="-10160" y="4592320"/>
            <a:ext cx="3759200" cy="2303780"/>
          </a:xfrm>
          <a:prstGeom prst="rect">
            <a:avLst/>
          </a:prstGeom>
          <a:solidFill>
            <a:srgbClr val="090C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Background pattern&#10;&#10;Description automatically generated">
            <a:extLst>
              <a:ext uri="{FF2B5EF4-FFF2-40B4-BE49-F238E27FC236}">
                <a16:creationId xmlns:a16="http://schemas.microsoft.com/office/drawing/2014/main" id="{9D970515-AD37-7D39-7358-7693011FF61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4701" y="4617272"/>
            <a:ext cx="2229730" cy="217924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BDBC8E75-01CE-ED3D-6ED7-7E538A747BB4}"/>
              </a:ext>
            </a:extLst>
          </p:cNvPr>
          <p:cNvSpPr/>
          <p:nvPr userDrawn="1"/>
        </p:nvSpPr>
        <p:spPr>
          <a:xfrm>
            <a:off x="3749040" y="0"/>
            <a:ext cx="8442960" cy="6896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8773A8A-6EAE-FC66-27B5-67478F8C9FC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5486400"/>
            <a:ext cx="2336800" cy="990600"/>
          </a:xfrm>
          <a:prstGeom prst="rect">
            <a:avLst/>
          </a:prstGeom>
        </p:spPr>
      </p:pic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10D366DB-4C0D-CDA0-0896-4C29DBEC71F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80996" y="1531546"/>
            <a:ext cx="3349444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BDD4E8CF-66C7-BD1A-B9F6-ABB82505EAE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90052" y="2471652"/>
            <a:ext cx="3195532" cy="16175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2000" b="0" i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CLICK TO EDIT MASTER FOR A SUBHEADING OR DELETE THIS TEXT PANEL</a:t>
            </a:r>
          </a:p>
        </p:txBody>
      </p:sp>
    </p:spTree>
    <p:extLst>
      <p:ext uri="{BB962C8B-B14F-4D97-AF65-F5344CB8AC3E}">
        <p14:creationId xmlns:p14="http://schemas.microsoft.com/office/powerpoint/2010/main" val="28932070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0E5386BE-840D-67B7-E82F-FCA54693CC1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20010" y="-20096"/>
            <a:ext cx="6490537" cy="6898193"/>
          </a:xfrm>
          <a:custGeom>
            <a:avLst/>
            <a:gdLst>
              <a:gd name="connsiteX0" fmla="*/ 0 w 5194300"/>
              <a:gd name="connsiteY0" fmla="*/ 0 h 6858000"/>
              <a:gd name="connsiteX1" fmla="*/ 5194300 w 5194300"/>
              <a:gd name="connsiteY1" fmla="*/ 0 h 6858000"/>
              <a:gd name="connsiteX2" fmla="*/ 5194300 w 5194300"/>
              <a:gd name="connsiteY2" fmla="*/ 6858000 h 6858000"/>
              <a:gd name="connsiteX3" fmla="*/ 0 w 5194300"/>
              <a:gd name="connsiteY3" fmla="*/ 6858000 h 6858000"/>
              <a:gd name="connsiteX4" fmla="*/ 0 w 5194300"/>
              <a:gd name="connsiteY4" fmla="*/ 0 h 6858000"/>
              <a:gd name="connsiteX0" fmla="*/ 0 w 7193922"/>
              <a:gd name="connsiteY0" fmla="*/ 0 h 6878096"/>
              <a:gd name="connsiteX1" fmla="*/ 7193922 w 7193922"/>
              <a:gd name="connsiteY1" fmla="*/ 20096 h 6878096"/>
              <a:gd name="connsiteX2" fmla="*/ 7193922 w 7193922"/>
              <a:gd name="connsiteY2" fmla="*/ 6878096 h 6878096"/>
              <a:gd name="connsiteX3" fmla="*/ 1999622 w 7193922"/>
              <a:gd name="connsiteY3" fmla="*/ 6878096 h 6878096"/>
              <a:gd name="connsiteX4" fmla="*/ 0 w 7193922"/>
              <a:gd name="connsiteY4" fmla="*/ 0 h 6878096"/>
              <a:gd name="connsiteX0" fmla="*/ 0 w 7193922"/>
              <a:gd name="connsiteY0" fmla="*/ 0 h 6898193"/>
              <a:gd name="connsiteX1" fmla="*/ 7193922 w 7193922"/>
              <a:gd name="connsiteY1" fmla="*/ 20096 h 6898193"/>
              <a:gd name="connsiteX2" fmla="*/ 7193922 w 7193922"/>
              <a:gd name="connsiteY2" fmla="*/ 6878096 h 6898193"/>
              <a:gd name="connsiteX3" fmla="*/ 10049 w 7193922"/>
              <a:gd name="connsiteY3" fmla="*/ 6898193 h 6898193"/>
              <a:gd name="connsiteX4" fmla="*/ 0 w 7193922"/>
              <a:gd name="connsiteY4" fmla="*/ 0 h 6898193"/>
              <a:gd name="connsiteX0" fmla="*/ 0 w 7193922"/>
              <a:gd name="connsiteY0" fmla="*/ 0 h 6898193"/>
              <a:gd name="connsiteX1" fmla="*/ 7193922 w 7193922"/>
              <a:gd name="connsiteY1" fmla="*/ 20096 h 6898193"/>
              <a:gd name="connsiteX2" fmla="*/ 3074097 w 7193922"/>
              <a:gd name="connsiteY2" fmla="*/ 6888144 h 6898193"/>
              <a:gd name="connsiteX3" fmla="*/ 10049 w 7193922"/>
              <a:gd name="connsiteY3" fmla="*/ 6898193 h 6898193"/>
              <a:gd name="connsiteX4" fmla="*/ 0 w 7193922"/>
              <a:gd name="connsiteY4" fmla="*/ 0 h 6898193"/>
              <a:gd name="connsiteX0" fmla="*/ 0 w 6490537"/>
              <a:gd name="connsiteY0" fmla="*/ 0 h 6898193"/>
              <a:gd name="connsiteX1" fmla="*/ 6490537 w 6490537"/>
              <a:gd name="connsiteY1" fmla="*/ 10048 h 6898193"/>
              <a:gd name="connsiteX2" fmla="*/ 3074097 w 6490537"/>
              <a:gd name="connsiteY2" fmla="*/ 6888144 h 6898193"/>
              <a:gd name="connsiteX3" fmla="*/ 10049 w 6490537"/>
              <a:gd name="connsiteY3" fmla="*/ 6898193 h 6898193"/>
              <a:gd name="connsiteX4" fmla="*/ 0 w 6490537"/>
              <a:gd name="connsiteY4" fmla="*/ 0 h 68981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90537" h="6898193">
                <a:moveTo>
                  <a:pt x="0" y="0"/>
                </a:moveTo>
                <a:lnTo>
                  <a:pt x="6490537" y="10048"/>
                </a:lnTo>
                <a:lnTo>
                  <a:pt x="3074097" y="6888144"/>
                </a:lnTo>
                <a:lnTo>
                  <a:pt x="10049" y="6898193"/>
                </a:lnTo>
                <a:cubicBezTo>
                  <a:pt x="6699" y="4598795"/>
                  <a:pt x="3350" y="2299398"/>
                  <a:pt x="0" y="0"/>
                </a:cubicBezTo>
                <a:close/>
              </a:path>
            </a:pathLst>
          </a:cu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/>
          <a:lstStyle/>
          <a:p>
            <a:endParaRPr lang="en-US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05D6A207-0852-FBC7-0A2C-473D5299FD6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96331" y="2568767"/>
            <a:ext cx="5110424" cy="1017395"/>
          </a:xfrm>
        </p:spPr>
        <p:txBody>
          <a:bodyPr>
            <a:normAutofit/>
          </a:bodyPr>
          <a:lstStyle>
            <a:lvl1pPr>
              <a:lnSpc>
                <a:spcPct val="75000"/>
              </a:lnSpc>
              <a:defRPr sz="3600" b="1" i="0">
                <a:solidFill>
                  <a:srgbClr val="090C37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GB" dirty="0"/>
              <a:t>NAME</a:t>
            </a:r>
            <a:br>
              <a:rPr lang="en-GB" dirty="0"/>
            </a:br>
            <a:r>
              <a:rPr lang="en-GB" dirty="0"/>
              <a:t>SURNAME</a:t>
            </a:r>
            <a:endParaRPr lang="en-US" dirty="0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1313BB3B-E715-329A-9F0A-A5A86237CAE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196331" y="3660147"/>
            <a:ext cx="5331484" cy="286220"/>
          </a:xfrm>
        </p:spPr>
        <p:txBody>
          <a:bodyPr>
            <a:normAutofit/>
          </a:bodyPr>
          <a:lstStyle>
            <a:lvl1pPr marL="0" indent="0" algn="l">
              <a:lnSpc>
                <a:spcPct val="65000"/>
              </a:lnSpc>
              <a:spcBef>
                <a:spcPts val="0"/>
              </a:spcBef>
              <a:buNone/>
              <a:defRPr sz="2000">
                <a:solidFill>
                  <a:srgbClr val="00B0F0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dirty="0"/>
              <a:t>TITLE OF ABOVE SPEAKER</a:t>
            </a:r>
            <a:endParaRPr lang="en-US" dirty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0CDB8778-53C4-B2B7-5752-FFA5BEABC257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6196331" y="4099499"/>
            <a:ext cx="5331484" cy="864264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rgbClr val="090C37"/>
                </a:solidFill>
                <a:latin typeface="Helvetica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dirty="0"/>
              <a:t>Click to edit body copy</a:t>
            </a:r>
          </a:p>
        </p:txBody>
      </p:sp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23FDB2A7-2E5A-8769-81B0-0780F5A47A7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5315" y="-1408358"/>
            <a:ext cx="3350565" cy="327470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58D43B7-45C5-C4AC-5302-7130BB3B919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7904" y="5473563"/>
            <a:ext cx="2744096" cy="138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20048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EE31B-3066-11EA-BC81-AEE424B2D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CCB35-4D35-A873-0069-7CC76F57CE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417609-3079-AA8B-C5C4-68AA4846B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CC020-A348-CE45-A801-A489F3589A60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28A5B0-9F76-1909-E1C2-113CE36653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58FB8-AA6E-F21B-472B-D4383FA9E3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666E4-F6E9-CC49-8E12-DB21E54422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1667395"/>
      </p:ext>
    </p:extLst>
  </p:cSld>
  <p:clrMapOvr>
    <a:masterClrMapping/>
  </p:clrMapOvr>
  <p:transition spd="med" advTm="7000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55290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9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91" r:id="rId12"/>
    <p:sldLayoutId id="2147483659" r:id="rId13"/>
    <p:sldLayoutId id="2147483660" r:id="rId14"/>
    <p:sldLayoutId id="2147483661" r:id="rId15"/>
    <p:sldLayoutId id="2147483662" r:id="rId16"/>
    <p:sldLayoutId id="2147483663" r:id="rId17"/>
    <p:sldLayoutId id="2147483664" r:id="rId18"/>
    <p:sldLayoutId id="2147483665" r:id="rId19"/>
    <p:sldLayoutId id="2147483666" r:id="rId20"/>
    <p:sldLayoutId id="2147483689" r:id="rId21"/>
    <p:sldLayoutId id="2147483688" r:id="rId22"/>
    <p:sldLayoutId id="2147483692" r:id="rId2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40" userDrawn="1">
          <p15:clr>
            <a:srgbClr val="F26B43"/>
          </p15:clr>
        </p15:guide>
        <p15:guide id="2" pos="7440" userDrawn="1">
          <p15:clr>
            <a:srgbClr val="F26B43"/>
          </p15:clr>
        </p15:guide>
        <p15:guide id="3" pos="240" userDrawn="1">
          <p15:clr>
            <a:srgbClr val="F26B43"/>
          </p15:clr>
        </p15:guide>
        <p15:guide id="4" orient="horz" pos="408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mailto:mary.potter@globalequity.org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7" Type="http://schemas.openxmlformats.org/officeDocument/2006/relationships/image" Target="../media/image42.png"/><Relationship Id="rId2" Type="http://schemas.openxmlformats.org/officeDocument/2006/relationships/image" Target="../media/image37.svg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7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10" Type="http://schemas.openxmlformats.org/officeDocument/2006/relationships/image" Target="../media/image58.png"/><Relationship Id="rId4" Type="http://schemas.openxmlformats.org/officeDocument/2006/relationships/image" Target="../media/image52.png"/><Relationship Id="rId9" Type="http://schemas.openxmlformats.org/officeDocument/2006/relationships/image" Target="../media/image5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384C11A-9736-A085-6DA5-63C0E48C60D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GB" sz="1600" b="1" dirty="0"/>
              <a:t>SELECT YOUR COVER SLIDE</a:t>
            </a:r>
          </a:p>
          <a:p>
            <a:pPr lvl="1"/>
            <a:r>
              <a:rPr lang="en-GB" sz="1600" dirty="0"/>
              <a:t>Let the GEO Team know if a design for your city is missing from the pack</a:t>
            </a:r>
          </a:p>
          <a:p>
            <a:pPr marL="457200" lvl="1" indent="0">
              <a:buNone/>
            </a:pPr>
            <a:endParaRPr lang="en-GB" sz="1600" dirty="0"/>
          </a:p>
          <a:p>
            <a:r>
              <a:rPr lang="en-GB" sz="1600" b="1" dirty="0"/>
              <a:t>KEEP THE GEO INTRODUCTION AND EVENT UPDATE SLIDES</a:t>
            </a:r>
          </a:p>
          <a:p>
            <a:pPr lvl="1"/>
            <a:r>
              <a:rPr lang="en-GB" sz="1600" dirty="0"/>
              <a:t>Each meeting should feature an introduction to GEO, benefits of joining as a member and details of future events for all newcomers</a:t>
            </a:r>
          </a:p>
          <a:p>
            <a:pPr lvl="1"/>
            <a:endParaRPr lang="en-GB" sz="1600" dirty="0"/>
          </a:p>
          <a:p>
            <a:r>
              <a:rPr lang="en-GB" sz="1600" b="1" dirty="0"/>
              <a:t>ADD YOUR CONTENT</a:t>
            </a:r>
          </a:p>
          <a:p>
            <a:pPr lvl="1"/>
            <a:r>
              <a:rPr lang="en-GB" sz="1600" dirty="0"/>
              <a:t>Use the slide templates in the Layout feature in the top menu to build your presentation deck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sz="1600" b="1" dirty="0">
                <a:hlinkClick r:id="rId2"/>
              </a:rPr>
              <a:t>CONTACT THE GEO TEAM </a:t>
            </a:r>
            <a:r>
              <a:rPr lang="en-GB" sz="1600" b="1" dirty="0"/>
              <a:t>WITH ANY QUESTIONS</a:t>
            </a:r>
          </a:p>
          <a:p>
            <a:pPr lvl="1"/>
            <a:r>
              <a:rPr lang="en-GB" sz="1600" dirty="0"/>
              <a:t>We’re here to support you with any questions and to provide the marketing support</a:t>
            </a:r>
          </a:p>
          <a:p>
            <a:pPr marL="457200" lvl="1" indent="0">
              <a:buNone/>
            </a:pPr>
            <a:r>
              <a:rPr lang="en-GB" sz="1600" dirty="0"/>
              <a:t>    you need to ensure a successful event!</a:t>
            </a:r>
          </a:p>
          <a:p>
            <a:pPr marL="457200" lvl="1" indent="0">
              <a:buNone/>
            </a:pPr>
            <a:endParaRPr lang="en-GB" sz="1600" b="1" dirty="0">
              <a:solidFill>
                <a:srgbClr val="009E99"/>
              </a:solidFill>
              <a:latin typeface="+mj-lt"/>
            </a:endParaRPr>
          </a:p>
          <a:p>
            <a:pPr marL="0" lvl="1" indent="0">
              <a:buNone/>
            </a:pPr>
            <a:r>
              <a:rPr lang="en-GB" b="1" dirty="0">
                <a:solidFill>
                  <a:srgbClr val="009E99"/>
                </a:solidFill>
                <a:latin typeface="+mj-lt"/>
              </a:rPr>
              <a:t>   THANK YOU FOR SUPPORTING GEO!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9CAEA5-5A03-BEB5-1647-98819092F07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GB" dirty="0"/>
              <a:t>HOW TO USE THIS TEMPLATE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A9A218-BE37-9F4E-9D61-91DC64FEE43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34112" y="3535166"/>
            <a:ext cx="1953087" cy="1955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79726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5EBBD9-1C56-C3B1-71C2-4AC25EC855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181D7EC9-6929-6AED-CA27-837316A993B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04EDE82-FA96-B5C3-492E-99EE802A9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ATLANTA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EAC370B7-0715-6847-07F6-F2544CB611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89630C-5F8E-41C7-2D29-516BA1BCC2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5960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F25370-16CB-1B79-74C1-574D672E93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FF8EB333-F43C-1FE2-8660-D8297124C04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0B87298-BF89-0263-6267-AD08BD020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BELGIUM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0E13704-A982-F793-74CC-3BB766E6A2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18F853-0D10-E6AA-F1A1-C1A8E26BE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57953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E45C5F4-7470-EB7D-6212-6DD6D06E88C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775767C-5888-71A2-D59D-FA74E9670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BOSTON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C102B70-B412-E998-9270-FC150A74C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A9F555-5F79-1D0D-17D4-5A6B1964B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33031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4480BB-A81B-8D50-A5BB-A6340D7035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D6E5C65-3166-E644-16FA-3D8FCAA9C64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96248E9C-E62F-72BE-DED5-537E84E98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BRAZIL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6C42C338-FF3B-F2E6-99CD-8A22AA4AF4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0D834D-6234-3529-0405-0CD1A0AB0A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85332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9870CE-616A-EE52-82A3-79311E3EF2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C4EE7262-A811-14D6-3C26-29F4A41CCD3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CB29466-C730-6942-7CFA-E72D14883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COLARADO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7A12598-D74F-4D56-D69A-42E88AEDF3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3B9747-8A77-AC12-3712-36D2DB3A5F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73309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E45C5F4-7470-EB7D-6212-6DD6D06E88C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775767C-5888-71A2-D59D-FA74E9670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NORTHERN CALIFORNIA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C102B70-B412-E998-9270-FC150A74C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A9F555-5F79-1D0D-17D4-5A6B1964B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4523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A picture containing sky, outdoor, factory, building&#10;&#10;Description automatically generated">
            <a:extLst>
              <a:ext uri="{FF2B5EF4-FFF2-40B4-BE49-F238E27FC236}">
                <a16:creationId xmlns:a16="http://schemas.microsoft.com/office/drawing/2014/main" id="{DE45C5F4-7470-EB7D-6212-6DD6D06E88C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775767C-5888-71A2-D59D-FA74E9670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GREATER CHINA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C102B70-B412-E998-9270-FC150A74C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A9F555-5F79-1D0D-17D4-5A6B1964B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9484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E45C5F4-7470-EB7D-6212-6DD6D06E88C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775767C-5888-71A2-D59D-FA74E9670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DACH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C102B70-B412-E998-9270-FC150A74C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A9F555-5F79-1D0D-17D4-5A6B1964B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48316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458F15-A86D-B3F0-4DCC-348CF5A58E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FDB77CE-55E0-5CD4-3AE9-076078F1E2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>
            <a:normAutofit fontScale="90000"/>
          </a:bodyPr>
          <a:lstStyle/>
          <a:p>
            <a:r>
              <a:rPr lang="en-US" dirty="0">
                <a:latin typeface="Century Gothic"/>
              </a:rPr>
              <a:t>WELCOME TO THE NORDIC 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63BC52F-5433-3AE9-561F-062F699FDE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7DEB847-B541-6820-EDA6-E778FA7786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CD280743-F4E0-C19B-19B1-33F9229AC19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</p:spTree>
    <p:extLst>
      <p:ext uri="{BB962C8B-B14F-4D97-AF65-F5344CB8AC3E}">
        <p14:creationId xmlns:p14="http://schemas.microsoft.com/office/powerpoint/2010/main" val="20671719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775767C-5888-71A2-D59D-FA74E9670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6331" y="2568767"/>
            <a:ext cx="5524349" cy="1017395"/>
          </a:xfrm>
        </p:spPr>
        <p:txBody>
          <a:bodyPr lIns="91440" tIns="45720" rIns="91440" bIns="45720" anchor="t">
            <a:normAutofit fontScale="90000"/>
          </a:bodyPr>
          <a:lstStyle/>
          <a:p>
            <a:r>
              <a:rPr lang="en-US" dirty="0">
                <a:latin typeface="Century Gothic"/>
              </a:rPr>
              <a:t>WELCOME TO THE FRANCE 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C102B70-B412-E998-9270-FC150A74C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A9F555-5F79-1D0D-17D4-5A6B1964B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7" name="Picture Placeholder 6" descr="A city skyline with lights reflecting on water&#10;&#10;Description automatically generated">
            <a:extLst>
              <a:ext uri="{FF2B5EF4-FFF2-40B4-BE49-F238E27FC236}">
                <a16:creationId xmlns:a16="http://schemas.microsoft.com/office/drawing/2014/main" id="{421EAA10-6917-D0CF-4BCD-D7E7AE7AA2D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45" t="-137"/>
          <a:stretch/>
        </p:blipFill>
        <p:spPr>
          <a:xfrm>
            <a:off x="-1195" y="-1282"/>
            <a:ext cx="6542775" cy="6860571"/>
          </a:xfrm>
        </p:spPr>
      </p:pic>
    </p:spTree>
    <p:extLst>
      <p:ext uri="{BB962C8B-B14F-4D97-AF65-F5344CB8AC3E}">
        <p14:creationId xmlns:p14="http://schemas.microsoft.com/office/powerpoint/2010/main" val="14952114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714376-E16D-1AC4-FC9F-3A8EC88A4A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753E654-92E7-1F49-F4F2-B29681404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6331" y="2568767"/>
            <a:ext cx="5524349" cy="1017395"/>
          </a:xfrm>
        </p:spPr>
        <p:txBody>
          <a:bodyPr lIns="91440" tIns="45720" rIns="91440" bIns="45720" anchor="t">
            <a:normAutofit fontScale="90000"/>
          </a:bodyPr>
          <a:lstStyle/>
          <a:p>
            <a:r>
              <a:rPr lang="en-US" dirty="0">
                <a:latin typeface="Century Gothic"/>
              </a:rPr>
              <a:t>WELCOME TO THE GREATER ROCKIES, UTAH 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A5B669FD-B8B2-AE24-9393-D886BD35CC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944C4B-5268-BA0D-F3DB-0C803A94D5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40BA2AE-CE92-09A7-1787-1819E466656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2" r="16292"/>
          <a:stretch/>
        </p:blipFill>
        <p:spPr>
          <a:xfrm>
            <a:off x="-1195" y="-1282"/>
            <a:ext cx="6542775" cy="6860571"/>
          </a:xfrm>
        </p:spPr>
      </p:pic>
    </p:spTree>
    <p:extLst>
      <p:ext uri="{BB962C8B-B14F-4D97-AF65-F5344CB8AC3E}">
        <p14:creationId xmlns:p14="http://schemas.microsoft.com/office/powerpoint/2010/main" val="33359802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8C6E23-9B0C-4F84-F19E-1ED8D8479B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12304B7-CF28-032D-D2BE-F4E291E3C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6331" y="2568767"/>
            <a:ext cx="5524349" cy="1017395"/>
          </a:xfrm>
        </p:spPr>
        <p:txBody>
          <a:bodyPr lIns="91440" tIns="45720" rIns="91440" bIns="45720" anchor="t">
            <a:normAutofit fontScale="90000"/>
          </a:bodyPr>
          <a:lstStyle/>
          <a:p>
            <a:r>
              <a:rPr lang="en-US" dirty="0">
                <a:latin typeface="Century Gothic"/>
              </a:rPr>
              <a:t>WELCOME TO THE INDIA 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00F1B6A5-4CF9-21FD-477D-A6CA33EA64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837F01-7AE8-9A62-E7D4-5E9CFA685D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ED5CB573-32CE-F0F9-14C2-31EDAC0F7AA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23276" r="23276"/>
          <a:stretch/>
        </p:blipFill>
        <p:spPr>
          <a:xfrm>
            <a:off x="-1195" y="-1282"/>
            <a:ext cx="6542775" cy="6860571"/>
          </a:xfrm>
        </p:spPr>
      </p:pic>
    </p:spTree>
    <p:extLst>
      <p:ext uri="{BB962C8B-B14F-4D97-AF65-F5344CB8AC3E}">
        <p14:creationId xmlns:p14="http://schemas.microsoft.com/office/powerpoint/2010/main" val="18350979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E45C5F4-7470-EB7D-6212-6DD6D06E88C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775767C-5888-71A2-D59D-FA74E9670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ISRAEL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C102B70-B412-E998-9270-FC150A74C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09615" y="3429000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A9F555-5F79-1D0D-17D4-5A6B1964B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36183" y="3713236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9726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EB457D-A923-53C7-A3C7-1A4E55D752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BEC4DB44-B8B9-401A-C0AC-082E5A29BE9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B75205C9-4D05-4519-ED9E-D20277C209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ITALY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F737E5B4-6352-346F-E7E8-B5FBC8147E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09615" y="3429000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728BE-55BA-17E2-F428-930D85DF79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36183" y="3713236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42768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E45C5F4-7470-EB7D-6212-6DD6D06E88C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775767C-5888-71A2-D59D-FA74E9670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MELBOURNE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C102B70-B412-E998-9270-FC150A74C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A9F555-5F79-1D0D-17D4-5A6B1964B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04603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03DED6-6535-43A3-E290-46B5AD5343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53288C36-A825-D978-2A09-8E545971B22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1FDA2EBE-6393-BCDE-F760-DF5389045F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MIDWEST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CA2CBF15-C497-FF2F-34A4-702C73A1AA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F722AF-0E94-1ED6-C256-F4DD4814F9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62470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8375ED-974A-7129-8598-A8892F0E73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5546B008-AE48-BE1C-5A5F-2C8080632FF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8E4D0022-53BA-9EF5-B489-5A88B255C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NETHERLANDS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F5A02055-1592-E2F6-E3D2-0B9FCF0F5B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DF3BA3-82E5-A0BF-A0F5-A1DC7EFAB3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0157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E45C5F4-7470-EB7D-6212-6DD6D06E88C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775767C-5888-71A2-D59D-FA74E9670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NEW YORK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C102B70-B412-E998-9270-FC150A74C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09615" y="3429000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A9F555-5F79-1D0D-17D4-5A6B1964B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36183" y="3713236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3877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3F1929-869E-04E3-BA95-B95E7BCAE1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7876C85E-023C-BE1A-6AD7-577B0B1BECA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15D3A930-B1E4-26B7-0FF6-83D0A75083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046" y="2269487"/>
            <a:ext cx="6181757" cy="1017395"/>
          </a:xfrm>
        </p:spPr>
        <p:txBody>
          <a:bodyPr>
            <a:normAutofit fontScale="90000"/>
          </a:bodyPr>
          <a:lstStyle/>
          <a:p>
            <a:r>
              <a:rPr lang="en-US" dirty="0"/>
              <a:t>WELCOME TO THE PACIFIC NORTHWEST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7F19021B-B1FE-FBB9-4F89-093CCB60ED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046" y="3143772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494EED-2115-F678-B256-57496E84EF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37614" y="3428008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7723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6346E7-C3EA-BEDE-00DB-2D41B557EA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80D6DD4-3FB9-A007-7D46-488EBEAC0D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>
            <a:normAutofit fontScale="90000"/>
          </a:bodyPr>
          <a:lstStyle/>
          <a:p>
            <a:r>
              <a:rPr lang="en-US" dirty="0">
                <a:latin typeface="Century Gothic"/>
              </a:rPr>
              <a:t>WELCOME TO THE SINGAPORE 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73CE6F4-63A7-5B24-65C2-7702CA4BFA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11B1B6-B4E8-532F-EA18-070CC0C763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7F9C3E0E-7B0D-0F19-DB63-9C35551C7BC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</p:spTree>
    <p:extLst>
      <p:ext uri="{BB962C8B-B14F-4D97-AF65-F5344CB8AC3E}">
        <p14:creationId xmlns:p14="http://schemas.microsoft.com/office/powerpoint/2010/main" val="24848130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186D18-8F80-6DA1-109E-DA7B60EC31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F565022-DEE5-3ABC-99A6-B06C4647A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>
            <a:normAutofit fontScale="90000"/>
          </a:bodyPr>
          <a:lstStyle/>
          <a:p>
            <a:r>
              <a:rPr lang="en-US" dirty="0">
                <a:latin typeface="Century Gothic"/>
              </a:rPr>
              <a:t>WELCOME TO THE SOUTHWEST 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6E511011-F06D-2547-746B-0952830A9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C15DB8-7100-2409-30C7-853621D294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FD1A5419-BD86-9A68-2325-A79FCE2A27C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</p:spTree>
    <p:extLst>
      <p:ext uri="{BB962C8B-B14F-4D97-AF65-F5344CB8AC3E}">
        <p14:creationId xmlns:p14="http://schemas.microsoft.com/office/powerpoint/2010/main" val="30320788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E97E34-6F2D-94EC-699C-1992C3BD7F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E8388059-2A05-44BF-FD2D-5101C4336A8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75304" y="-40193"/>
            <a:ext cx="6490537" cy="6898193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1B7E12FF-F002-E533-1567-9BC133882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SPAIN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367EFA1E-783F-6CC8-23BA-23E5FC22B6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E15C83-660D-534E-961F-E3497965E8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1279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E45C5F4-7470-EB7D-6212-6DD6D06E88C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775767C-5888-71A2-D59D-FA74E9670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SWISS ROMANDIE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C102B70-B412-E998-9270-FC150A74C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A9F555-5F79-1D0D-17D4-5A6B1964B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5601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E45C5F4-7470-EB7D-6212-6DD6D06E88C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775767C-5888-71A2-D59D-FA74E9670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SYDNEY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C102B70-B412-E998-9270-FC150A74C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A9F555-5F79-1D0D-17D4-5A6B1964B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92267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775767C-5888-71A2-D59D-FA74E9670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>
            <a:normAutofit fontScale="90000"/>
          </a:bodyPr>
          <a:lstStyle/>
          <a:p>
            <a:r>
              <a:rPr lang="en-US" dirty="0">
                <a:latin typeface="Century Gothic"/>
              </a:rPr>
              <a:t>WELCOME TO THE TEXAS 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C102B70-B412-E998-9270-FC150A74C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A9F555-5F79-1D0D-17D4-5A6B1964B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8" name="Picture Placeholder 7" descr="A city skyline with many tall buildings&#10;&#10;Description automatically generated">
            <a:extLst>
              <a:ext uri="{FF2B5EF4-FFF2-40B4-BE49-F238E27FC236}">
                <a16:creationId xmlns:a16="http://schemas.microsoft.com/office/drawing/2014/main" id="{280D5792-AE2C-D4E9-4DB2-66DC407CB7D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30842" r="30842"/>
          <a:stretch/>
        </p:blipFill>
        <p:spPr/>
      </p:pic>
    </p:spTree>
    <p:extLst>
      <p:ext uri="{BB962C8B-B14F-4D97-AF65-F5344CB8AC3E}">
        <p14:creationId xmlns:p14="http://schemas.microsoft.com/office/powerpoint/2010/main" val="37673026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E45C5F4-7470-EB7D-6212-6DD6D06E88C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775767C-5888-71A2-D59D-FA74E9670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TORONTO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C102B70-B412-E998-9270-FC150A74C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A9F555-5F79-1D0D-17D4-5A6B1964B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91475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E45C5F4-7470-EB7D-6212-6DD6D06E88C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775767C-5888-71A2-D59D-FA74E9670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WELCOME TO THE UK AND CHANNEL ISLANDS CHAPTER MEETING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C102B70-B412-E998-9270-FC150A74C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6331" y="3813279"/>
            <a:ext cx="5331484" cy="28622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A9F555-5F79-1D0D-17D4-5A6B1964B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2899" y="4097515"/>
            <a:ext cx="5331484" cy="86426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555413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B828C5D-1B07-A848-32D6-10A3A71B699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80996" y="621777"/>
            <a:ext cx="3349444" cy="1617510"/>
          </a:xfrm>
        </p:spPr>
        <p:txBody>
          <a:bodyPr/>
          <a:lstStyle/>
          <a:p>
            <a:r>
              <a:rPr lang="en-US" dirty="0"/>
              <a:t>WHAT MAKES</a:t>
            </a:r>
          </a:p>
          <a:p>
            <a:r>
              <a:rPr lang="en-US" dirty="0"/>
              <a:t>GEO</a:t>
            </a:r>
          </a:p>
          <a:p>
            <a:r>
              <a:rPr lang="en-US" dirty="0"/>
              <a:t>SPECIAL?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797A93-D1D3-E505-78E2-04289B615FF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90052" y="1959342"/>
            <a:ext cx="3195532" cy="1617510"/>
          </a:xfrm>
        </p:spPr>
        <p:txBody>
          <a:bodyPr/>
          <a:lstStyle/>
          <a:p>
            <a:r>
              <a:rPr lang="en-US" dirty="0"/>
              <a:t>GEO IS THE LEADING NON-PROFIT GLOBAL SHARE OWNERSHIP COMMUNITY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799CDC9-4FB5-5A17-37CC-8FCAF4E0B6B3}"/>
              </a:ext>
            </a:extLst>
          </p:cNvPr>
          <p:cNvSpPr/>
          <p:nvPr/>
        </p:nvSpPr>
        <p:spPr>
          <a:xfrm>
            <a:off x="0" y="3447106"/>
            <a:ext cx="3748135" cy="1143000"/>
          </a:xfrm>
          <a:prstGeom prst="rect">
            <a:avLst/>
          </a:prstGeom>
          <a:solidFill>
            <a:srgbClr val="D9F1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bject 3">
            <a:extLst>
              <a:ext uri="{FF2B5EF4-FFF2-40B4-BE49-F238E27FC236}">
                <a16:creationId xmlns:a16="http://schemas.microsoft.com/office/drawing/2014/main" id="{0A11CEDF-23F0-9E8C-75AD-D9885FB671FF}"/>
              </a:ext>
            </a:extLst>
          </p:cNvPr>
          <p:cNvSpPr txBox="1"/>
          <p:nvPr/>
        </p:nvSpPr>
        <p:spPr>
          <a:xfrm>
            <a:off x="381000" y="3741607"/>
            <a:ext cx="3367135" cy="5539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701" marR="3081"/>
            <a:r>
              <a:rPr lang="en-GB" sz="1200" b="1" dirty="0">
                <a:solidFill>
                  <a:srgbClr val="090C37"/>
                </a:solidFill>
                <a:ea typeface="Verdana" panose="020B0604030504040204" pitchFamily="34" charset="0"/>
                <a:cs typeface="ShellBook"/>
              </a:rPr>
              <a:t>We are focused on promoting share ownership for the benefit of employees, companies and communities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655C235-0CCF-8D60-331F-1F198B88DE66}"/>
              </a:ext>
            </a:extLst>
          </p:cNvPr>
          <p:cNvSpPr/>
          <p:nvPr/>
        </p:nvSpPr>
        <p:spPr>
          <a:xfrm>
            <a:off x="6435500" y="621777"/>
            <a:ext cx="2018923" cy="2807223"/>
          </a:xfrm>
          <a:prstGeom prst="rect">
            <a:avLst/>
          </a:prstGeom>
          <a:solidFill>
            <a:schemeClr val="bg1"/>
          </a:solidFill>
          <a:ln>
            <a:solidFill>
              <a:srgbClr val="009E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09">
              <a:buClr>
                <a:srgbClr val="A2A2A2"/>
              </a:buClr>
              <a:buSzPts val="850"/>
              <a:defRPr/>
            </a:pPr>
            <a:endParaRPr lang="en-GB" sz="1800" kern="0" dirty="0">
              <a:latin typeface="+mj-lt"/>
              <a:ea typeface="Verdana" panose="020B0604030504040204" pitchFamily="34" charset="0"/>
              <a:cs typeface="Helvetica" panose="020B0604020202020204" pitchFamily="34" charset="0"/>
              <a:sym typeface="Carme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BE51BF7-36B4-681C-3CBC-D363438BEF1B}"/>
              </a:ext>
            </a:extLst>
          </p:cNvPr>
          <p:cNvSpPr/>
          <p:nvPr/>
        </p:nvSpPr>
        <p:spPr>
          <a:xfrm>
            <a:off x="6435500" y="621777"/>
            <a:ext cx="2018923" cy="636655"/>
          </a:xfrm>
          <a:prstGeom prst="rect">
            <a:avLst/>
          </a:prstGeom>
          <a:solidFill>
            <a:srgbClr val="090C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D3134D9E-CF62-D872-C652-E975D94D6E5B}"/>
              </a:ext>
            </a:extLst>
          </p:cNvPr>
          <p:cNvSpPr txBox="1">
            <a:spLocks/>
          </p:cNvSpPr>
          <p:nvPr/>
        </p:nvSpPr>
        <p:spPr>
          <a:xfrm>
            <a:off x="6875859" y="849805"/>
            <a:ext cx="1126815" cy="18059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75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 b="1" dirty="0"/>
              <a:t>RESOURCES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46BE04B-BFE0-1FCE-1CCF-37032B5184F2}"/>
              </a:ext>
            </a:extLst>
          </p:cNvPr>
          <p:cNvSpPr/>
          <p:nvPr/>
        </p:nvSpPr>
        <p:spPr>
          <a:xfrm>
            <a:off x="4218910" y="621777"/>
            <a:ext cx="2018923" cy="2807223"/>
          </a:xfrm>
          <a:prstGeom prst="rect">
            <a:avLst/>
          </a:prstGeom>
          <a:solidFill>
            <a:schemeClr val="bg1"/>
          </a:solidFill>
          <a:ln>
            <a:solidFill>
              <a:srgbClr val="009E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07D8390-7893-C267-E946-27E88E20B73B}"/>
              </a:ext>
            </a:extLst>
          </p:cNvPr>
          <p:cNvSpPr/>
          <p:nvPr/>
        </p:nvSpPr>
        <p:spPr>
          <a:xfrm>
            <a:off x="4225744" y="621777"/>
            <a:ext cx="2018923" cy="636655"/>
          </a:xfrm>
          <a:prstGeom prst="rect">
            <a:avLst/>
          </a:prstGeom>
          <a:solidFill>
            <a:srgbClr val="090C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FEC952BC-1404-0326-677B-4382D62F550A}"/>
              </a:ext>
            </a:extLst>
          </p:cNvPr>
          <p:cNvSpPr txBox="1">
            <a:spLocks/>
          </p:cNvSpPr>
          <p:nvPr/>
        </p:nvSpPr>
        <p:spPr>
          <a:xfrm>
            <a:off x="4620504" y="849805"/>
            <a:ext cx="1126815" cy="18059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75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 b="1" dirty="0"/>
              <a:t>COMMUNITY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F191284-BE6F-F1DD-FE32-27025A9F2228}"/>
              </a:ext>
            </a:extLst>
          </p:cNvPr>
          <p:cNvSpPr/>
          <p:nvPr/>
        </p:nvSpPr>
        <p:spPr>
          <a:xfrm>
            <a:off x="4218910" y="3646281"/>
            <a:ext cx="2018923" cy="2807223"/>
          </a:xfrm>
          <a:prstGeom prst="rect">
            <a:avLst/>
          </a:prstGeom>
          <a:solidFill>
            <a:schemeClr val="bg1"/>
          </a:solidFill>
          <a:ln>
            <a:solidFill>
              <a:srgbClr val="009E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7625D5-429B-B909-557A-5D7D93D7E296}"/>
              </a:ext>
            </a:extLst>
          </p:cNvPr>
          <p:cNvSpPr/>
          <p:nvPr/>
        </p:nvSpPr>
        <p:spPr>
          <a:xfrm>
            <a:off x="4218910" y="3646281"/>
            <a:ext cx="2018923" cy="636655"/>
          </a:xfrm>
          <a:prstGeom prst="rect">
            <a:avLst/>
          </a:prstGeom>
          <a:solidFill>
            <a:srgbClr val="090C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7920F977-C850-8C43-838F-32B0E20BECD6}"/>
              </a:ext>
            </a:extLst>
          </p:cNvPr>
          <p:cNvSpPr txBox="1">
            <a:spLocks/>
          </p:cNvSpPr>
          <p:nvPr/>
        </p:nvSpPr>
        <p:spPr>
          <a:xfrm>
            <a:off x="4730772" y="3874309"/>
            <a:ext cx="1126815" cy="18059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75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 b="1" dirty="0"/>
              <a:t>SIMPLICITY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6E7F0C1-9347-5D92-433A-88BA4EF5462A}"/>
              </a:ext>
            </a:extLst>
          </p:cNvPr>
          <p:cNvSpPr/>
          <p:nvPr/>
        </p:nvSpPr>
        <p:spPr>
          <a:xfrm>
            <a:off x="6429806" y="3657028"/>
            <a:ext cx="2018923" cy="2807223"/>
          </a:xfrm>
          <a:prstGeom prst="rect">
            <a:avLst/>
          </a:prstGeom>
          <a:solidFill>
            <a:schemeClr val="bg1"/>
          </a:solidFill>
          <a:ln>
            <a:solidFill>
              <a:srgbClr val="009E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9599461-777D-1DE7-82C9-70DA00FDB156}"/>
              </a:ext>
            </a:extLst>
          </p:cNvPr>
          <p:cNvSpPr/>
          <p:nvPr/>
        </p:nvSpPr>
        <p:spPr>
          <a:xfrm>
            <a:off x="6429806" y="3657028"/>
            <a:ext cx="2018923" cy="636655"/>
          </a:xfrm>
          <a:prstGeom prst="rect">
            <a:avLst/>
          </a:prstGeom>
          <a:solidFill>
            <a:srgbClr val="090C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1527DACC-D05C-D713-4488-DC4EC9CEBF5C}"/>
              </a:ext>
            </a:extLst>
          </p:cNvPr>
          <p:cNvSpPr txBox="1">
            <a:spLocks/>
          </p:cNvSpPr>
          <p:nvPr/>
        </p:nvSpPr>
        <p:spPr>
          <a:xfrm>
            <a:off x="6794955" y="3885057"/>
            <a:ext cx="1254731" cy="169850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75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 b="1" dirty="0"/>
              <a:t>RECOGNITION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E52DB32-F372-7764-49F9-ECEA0532ABD4}"/>
              </a:ext>
            </a:extLst>
          </p:cNvPr>
          <p:cNvSpPr txBox="1"/>
          <p:nvPr/>
        </p:nvSpPr>
        <p:spPr>
          <a:xfrm>
            <a:off x="4363765" y="1473989"/>
            <a:ext cx="1702051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309">
              <a:buClr>
                <a:srgbClr val="A2A2A2"/>
              </a:buClr>
              <a:buSzPts val="850"/>
              <a:defRPr/>
            </a:pPr>
            <a:r>
              <a:rPr lang="en-GB" sz="1200" kern="0" dirty="0">
                <a:latin typeface="Helvetica" pitchFamily="2" charset="0"/>
                <a:ea typeface="Verdana" panose="020B0604030504040204" pitchFamily="34" charset="0"/>
                <a:cs typeface="Helvetica" panose="020B0604020202020204" pitchFamily="34" charset="0"/>
                <a:sym typeface="Carme"/>
              </a:rPr>
              <a:t>Partner with global, reputable and world-class peers and suppliers, when and where it suits you.</a:t>
            </a:r>
          </a:p>
          <a:p>
            <a:pPr algn="ctr" defTabSz="914309">
              <a:buClr>
                <a:srgbClr val="A2A2A2"/>
              </a:buClr>
              <a:buSzPts val="850"/>
              <a:defRPr/>
            </a:pPr>
            <a:endParaRPr lang="en-GB" sz="1200" kern="0" dirty="0">
              <a:solidFill>
                <a:srgbClr val="009E99"/>
              </a:solidFill>
              <a:latin typeface="+mj-lt"/>
              <a:ea typeface="Verdana" panose="020B0604030504040204" pitchFamily="34" charset="0"/>
              <a:cs typeface="Helvetica" panose="020B0604020202020204" pitchFamily="34" charset="0"/>
              <a:sym typeface="Carme"/>
            </a:endParaRPr>
          </a:p>
          <a:p>
            <a:pPr algn="ctr" defTabSz="914309">
              <a:buClr>
                <a:srgbClr val="A2A2A2"/>
              </a:buClr>
              <a:buSzPts val="850"/>
              <a:defRPr/>
            </a:pPr>
            <a:r>
              <a:rPr lang="en-GB" sz="1200" b="1" kern="0" dirty="0">
                <a:solidFill>
                  <a:srgbClr val="009E99"/>
                </a:solidFill>
                <a:latin typeface="+mj-lt"/>
                <a:ea typeface="Verdana" panose="020B0604030504040204" pitchFamily="34" charset="0"/>
                <a:cs typeface="Helvetica" panose="020B0604020202020204" pitchFamily="34" charset="0"/>
                <a:sym typeface="Carme"/>
              </a:rPr>
              <a:t>A network of trusted industry partners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86E9662-ECB3-C7DF-7AF4-601B1CC17EED}"/>
              </a:ext>
            </a:extLst>
          </p:cNvPr>
          <p:cNvSpPr txBox="1"/>
          <p:nvPr/>
        </p:nvSpPr>
        <p:spPr>
          <a:xfrm>
            <a:off x="6544141" y="1454376"/>
            <a:ext cx="17669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309">
              <a:buClr>
                <a:srgbClr val="A2A2A2"/>
              </a:buClr>
              <a:buSzPts val="850"/>
              <a:defRPr/>
            </a:pPr>
            <a:r>
              <a:rPr lang="en-GB" sz="1200" kern="0" dirty="0">
                <a:latin typeface="Helvetica" pitchFamily="2" charset="0"/>
                <a:ea typeface="Verdana" panose="020B0604030504040204" pitchFamily="34" charset="0"/>
                <a:cs typeface="Helvetica" panose="020B0604020202020204" pitchFamily="34" charset="0"/>
                <a:sym typeface="Carme"/>
              </a:rPr>
              <a:t>Ever-evolving member driven resources that meet your professional and personal development needs.</a:t>
            </a:r>
          </a:p>
          <a:p>
            <a:pPr algn="ctr" defTabSz="914309">
              <a:buClr>
                <a:srgbClr val="A2A2A2"/>
              </a:buClr>
              <a:buSzPts val="850"/>
              <a:defRPr/>
            </a:pPr>
            <a:endParaRPr lang="en-GB" sz="1200" kern="0" dirty="0">
              <a:solidFill>
                <a:srgbClr val="009E99"/>
              </a:solidFill>
              <a:latin typeface="+mj-lt"/>
              <a:ea typeface="Verdana" panose="020B0604030504040204" pitchFamily="34" charset="0"/>
              <a:cs typeface="Helvetica" panose="020B0604020202020204" pitchFamily="34" charset="0"/>
              <a:sym typeface="Carme"/>
            </a:endParaRPr>
          </a:p>
          <a:p>
            <a:pPr algn="ctr" defTabSz="914309">
              <a:buClr>
                <a:srgbClr val="A2A2A2"/>
              </a:buClr>
              <a:buSzPts val="850"/>
              <a:defRPr/>
            </a:pPr>
            <a:r>
              <a:rPr lang="en-GB" sz="1200" b="1" kern="0" dirty="0">
                <a:solidFill>
                  <a:srgbClr val="009E99"/>
                </a:solidFill>
                <a:latin typeface="+mj-lt"/>
                <a:ea typeface="Verdana" panose="020B0604030504040204" pitchFamily="34" charset="0"/>
                <a:cs typeface="Helvetica" panose="020B0604020202020204" pitchFamily="34" charset="0"/>
                <a:sym typeface="Carme"/>
              </a:rPr>
              <a:t>Expert, cost-effective industry resources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FEBA0F8-53BB-DED3-0FFD-D4A4AF7AD5A9}"/>
              </a:ext>
            </a:extLst>
          </p:cNvPr>
          <p:cNvSpPr txBox="1"/>
          <p:nvPr/>
        </p:nvSpPr>
        <p:spPr>
          <a:xfrm>
            <a:off x="4380370" y="4505398"/>
            <a:ext cx="1702051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309">
              <a:buClr>
                <a:srgbClr val="A2A2A2"/>
              </a:buClr>
              <a:buSzPts val="850"/>
              <a:defRPr/>
            </a:pPr>
            <a:r>
              <a:rPr lang="en-GB" sz="1200" kern="0" dirty="0">
                <a:latin typeface="Helvetica" pitchFamily="2" charset="0"/>
                <a:ea typeface="Verdana" panose="020B0604030504040204" pitchFamily="34" charset="0"/>
                <a:cs typeface="Helvetica" panose="020B0604020202020204" pitchFamily="34" charset="0"/>
                <a:sym typeface="Carme"/>
              </a:rPr>
              <a:t>Access the information, people or resources you need quickly and easily, in a place that works for you.</a:t>
            </a:r>
          </a:p>
          <a:p>
            <a:pPr algn="ctr" defTabSz="914309">
              <a:buClr>
                <a:srgbClr val="A2A2A2"/>
              </a:buClr>
              <a:buSzPts val="850"/>
              <a:defRPr/>
            </a:pPr>
            <a:endParaRPr lang="en-GB" sz="1200" kern="0" dirty="0">
              <a:solidFill>
                <a:srgbClr val="404040"/>
              </a:solidFill>
              <a:latin typeface="+mj-lt"/>
              <a:ea typeface="Verdana" panose="020B0604030504040204" pitchFamily="34" charset="0"/>
              <a:cs typeface="Helvetica" panose="020B0604020202020204" pitchFamily="34" charset="0"/>
              <a:sym typeface="Carme"/>
            </a:endParaRPr>
          </a:p>
          <a:p>
            <a:pPr algn="ctr" defTabSz="914309">
              <a:buClr>
                <a:srgbClr val="A2A2A2"/>
              </a:buClr>
              <a:buSzPts val="850"/>
              <a:defRPr/>
            </a:pPr>
            <a:r>
              <a:rPr lang="en-GB" sz="1200" b="1" kern="0" dirty="0">
                <a:solidFill>
                  <a:srgbClr val="009E99"/>
                </a:solidFill>
                <a:latin typeface="+mj-lt"/>
                <a:ea typeface="Verdana" panose="020B0604030504040204" pitchFamily="34" charset="0"/>
                <a:cs typeface="Helvetica" panose="020B0604020202020204" pitchFamily="34" charset="0"/>
                <a:sym typeface="Carme"/>
              </a:rPr>
              <a:t>Instant, easy 24/7 access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652F497-27A0-3A94-FAFC-7617FEE5F0E9}"/>
              </a:ext>
            </a:extLst>
          </p:cNvPr>
          <p:cNvSpPr txBox="1"/>
          <p:nvPr/>
        </p:nvSpPr>
        <p:spPr>
          <a:xfrm>
            <a:off x="6571296" y="4622070"/>
            <a:ext cx="1702051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309">
              <a:buClr>
                <a:srgbClr val="A2A2A2"/>
              </a:buClr>
              <a:buSzPts val="850"/>
              <a:defRPr/>
            </a:pPr>
            <a:r>
              <a:rPr lang="en-GB" sz="1200" kern="0" dirty="0">
                <a:latin typeface="Helvetica" pitchFamily="2" charset="0"/>
                <a:ea typeface="Verdana" panose="020B0604030504040204" pitchFamily="34" charset="0"/>
                <a:cs typeface="Helvetica" panose="020B0604020202020204" pitchFamily="34" charset="0"/>
                <a:sym typeface="Carme"/>
              </a:rPr>
              <a:t>Reward and recognition programmes for individuals and companies.</a:t>
            </a:r>
          </a:p>
          <a:p>
            <a:pPr algn="ctr" defTabSz="914309">
              <a:buClr>
                <a:srgbClr val="A2A2A2"/>
              </a:buClr>
              <a:buSzPts val="850"/>
              <a:defRPr/>
            </a:pPr>
            <a:endParaRPr lang="en-GB" sz="1200" kern="0" dirty="0">
              <a:solidFill>
                <a:srgbClr val="404040"/>
              </a:solidFill>
              <a:latin typeface="+mj-lt"/>
              <a:ea typeface="Verdana" panose="020B0604030504040204" pitchFamily="34" charset="0"/>
              <a:cs typeface="Helvetica" panose="020B0604020202020204" pitchFamily="34" charset="0"/>
              <a:sym typeface="Carme"/>
            </a:endParaRPr>
          </a:p>
          <a:p>
            <a:pPr algn="ctr" defTabSz="914309">
              <a:buClr>
                <a:srgbClr val="A2A2A2"/>
              </a:buClr>
              <a:buSzPts val="850"/>
              <a:defRPr/>
            </a:pPr>
            <a:r>
              <a:rPr lang="en-GB" sz="1200" b="1" kern="0" dirty="0">
                <a:solidFill>
                  <a:srgbClr val="009E99"/>
                </a:solidFill>
                <a:latin typeface="+mj-lt"/>
                <a:ea typeface="Verdana" panose="020B0604030504040204" pitchFamily="34" charset="0"/>
                <a:cs typeface="Helvetica" panose="020B0604020202020204" pitchFamily="34" charset="0"/>
                <a:sym typeface="Carme"/>
              </a:rPr>
              <a:t>Elevating the industry’s best</a:t>
            </a:r>
          </a:p>
        </p:txBody>
      </p:sp>
      <p:pic>
        <p:nvPicPr>
          <p:cNvPr id="34" name="Google Shape;263;p28" descr="Group success outline">
            <a:extLst>
              <a:ext uri="{FF2B5EF4-FFF2-40B4-BE49-F238E27FC236}">
                <a16:creationId xmlns:a16="http://schemas.microsoft.com/office/drawing/2014/main" id="{FE0C29A2-0210-A03A-10CA-E10004F15CFB}"/>
              </a:ext>
            </a:extLst>
          </p:cNvPr>
          <p:cNvPicPr/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915607" y="834476"/>
            <a:ext cx="770707" cy="770707"/>
          </a:xfrm>
          <a:prstGeom prst="rect">
            <a:avLst/>
          </a:prstGeom>
          <a:ln>
            <a:noFill/>
          </a:ln>
        </p:spPr>
      </p:pic>
      <p:sp>
        <p:nvSpPr>
          <p:cNvPr id="35" name="CustomShape 14">
            <a:extLst>
              <a:ext uri="{FF2B5EF4-FFF2-40B4-BE49-F238E27FC236}">
                <a16:creationId xmlns:a16="http://schemas.microsoft.com/office/drawing/2014/main" id="{B5B52A7E-A097-1B6A-5035-FFCA643ECDBC}"/>
              </a:ext>
            </a:extLst>
          </p:cNvPr>
          <p:cNvSpPr/>
          <p:nvPr/>
        </p:nvSpPr>
        <p:spPr>
          <a:xfrm>
            <a:off x="9018642" y="1336653"/>
            <a:ext cx="2892362" cy="55574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32" tIns="0" rIns="122032" bIns="0" anchor="ctr">
            <a:noAutofit/>
          </a:bodyPr>
          <a:lstStyle/>
          <a:p>
            <a:pPr defTabSz="914336">
              <a:lnSpc>
                <a:spcPct val="90000"/>
              </a:lnSpc>
              <a:defRPr/>
            </a:pPr>
            <a:r>
              <a:rPr lang="en-GB" sz="1600" b="1" spc="-1" dirty="0">
                <a:solidFill>
                  <a:srgbClr val="009E99"/>
                </a:solidFill>
                <a:latin typeface="+mj-lt"/>
                <a:ea typeface="Verdana" panose="020B0604030504040204" pitchFamily="34" charset="0"/>
              </a:rPr>
              <a:t>+5k</a:t>
            </a:r>
            <a:endParaRPr lang="en-GB" sz="1600" spc="-1" dirty="0">
              <a:solidFill>
                <a:srgbClr val="009E99"/>
              </a:solidFill>
              <a:latin typeface="+mj-lt"/>
              <a:ea typeface="Verdana" panose="020B0604030504040204" pitchFamily="34" charset="0"/>
            </a:endParaRPr>
          </a:p>
          <a:p>
            <a:pPr defTabSz="914336">
              <a:defRPr/>
            </a:pPr>
            <a:r>
              <a:rPr lang="en-GB" sz="900" spc="-1" dirty="0">
                <a:solidFill>
                  <a:srgbClr val="090C37"/>
                </a:solidFill>
                <a:ea typeface="Verdana" panose="020B0604030504040204" pitchFamily="34" charset="0"/>
              </a:rPr>
              <a:t>individual members across the globe connected by GEO</a:t>
            </a:r>
          </a:p>
        </p:txBody>
      </p:sp>
      <p:pic>
        <p:nvPicPr>
          <p:cNvPr id="36" name="Graphic 35" descr="Earth globe: Americas with solid fill">
            <a:extLst>
              <a:ext uri="{FF2B5EF4-FFF2-40B4-BE49-F238E27FC236}">
                <a16:creationId xmlns:a16="http://schemas.microsoft.com/office/drawing/2014/main" id="{4976821C-EFEE-D8C1-4409-703CC65D85D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19895" y="2155692"/>
            <a:ext cx="762129" cy="762129"/>
          </a:xfrm>
          <a:prstGeom prst="rect">
            <a:avLst/>
          </a:prstGeom>
        </p:spPr>
      </p:pic>
      <p:sp>
        <p:nvSpPr>
          <p:cNvPr id="38" name="CustomShape 14">
            <a:extLst>
              <a:ext uri="{FF2B5EF4-FFF2-40B4-BE49-F238E27FC236}">
                <a16:creationId xmlns:a16="http://schemas.microsoft.com/office/drawing/2014/main" id="{36AFA5E2-68C4-1510-27AF-658257CC3FDC}"/>
              </a:ext>
            </a:extLst>
          </p:cNvPr>
          <p:cNvSpPr/>
          <p:nvPr/>
        </p:nvSpPr>
        <p:spPr>
          <a:xfrm>
            <a:off x="9026099" y="2725302"/>
            <a:ext cx="2549719" cy="599498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32" tIns="0" rIns="122032" bIns="0" anchor="ctr">
            <a:noAutofit/>
          </a:bodyPr>
          <a:lstStyle/>
          <a:p>
            <a:pPr defTabSz="914336">
              <a:lnSpc>
                <a:spcPct val="90000"/>
              </a:lnSpc>
              <a:defRPr/>
            </a:pPr>
            <a:r>
              <a:rPr lang="en-GB" sz="1600" b="1" spc="-1" dirty="0">
                <a:solidFill>
                  <a:srgbClr val="009E99"/>
                </a:solidFill>
                <a:latin typeface="+mj-lt"/>
                <a:ea typeface="Verdana" panose="020B0604030504040204" pitchFamily="34" charset="0"/>
              </a:rPr>
              <a:t>+60</a:t>
            </a:r>
            <a:endParaRPr lang="en-GB" sz="1600" spc="-1" dirty="0">
              <a:solidFill>
                <a:srgbClr val="009E99"/>
              </a:solidFill>
              <a:latin typeface="+mj-lt"/>
              <a:ea typeface="Verdana" panose="020B0604030504040204" pitchFamily="34" charset="0"/>
            </a:endParaRPr>
          </a:p>
          <a:p>
            <a:pPr defTabSz="914336">
              <a:defRPr/>
            </a:pPr>
            <a:r>
              <a:rPr lang="en-GB" sz="900" spc="-1" dirty="0">
                <a:solidFill>
                  <a:srgbClr val="090C37"/>
                </a:solidFill>
                <a:ea typeface="Verdana" panose="020B0604030504040204" pitchFamily="34" charset="0"/>
              </a:rPr>
              <a:t>Member countries accessing GEO’s</a:t>
            </a:r>
          </a:p>
          <a:p>
            <a:pPr defTabSz="914336">
              <a:defRPr/>
            </a:pPr>
            <a:r>
              <a:rPr lang="en-GB" sz="900" spc="-1" dirty="0">
                <a:solidFill>
                  <a:srgbClr val="090C37"/>
                </a:solidFill>
                <a:ea typeface="Verdana" panose="020B0604030504040204" pitchFamily="34" charset="0"/>
              </a:rPr>
              <a:t>events and resources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45258C2B-9A71-A9DB-132C-E0022EC80D28}"/>
              </a:ext>
            </a:extLst>
          </p:cNvPr>
          <p:cNvCxnSpPr>
            <a:cxnSpLocks/>
          </p:cNvCxnSpPr>
          <p:nvPr/>
        </p:nvCxnSpPr>
        <p:spPr>
          <a:xfrm flipH="1">
            <a:off x="9018642" y="2070851"/>
            <a:ext cx="2702119" cy="0"/>
          </a:xfrm>
          <a:prstGeom prst="line">
            <a:avLst/>
          </a:prstGeom>
          <a:ln w="12700">
            <a:solidFill>
              <a:srgbClr val="009E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CustomShape 14">
            <a:extLst>
              <a:ext uri="{FF2B5EF4-FFF2-40B4-BE49-F238E27FC236}">
                <a16:creationId xmlns:a16="http://schemas.microsoft.com/office/drawing/2014/main" id="{06CE6065-2D18-A313-8E91-17B5B0B6BB54}"/>
              </a:ext>
            </a:extLst>
          </p:cNvPr>
          <p:cNvSpPr/>
          <p:nvPr/>
        </p:nvSpPr>
        <p:spPr>
          <a:xfrm>
            <a:off x="9171043" y="6059961"/>
            <a:ext cx="2441196" cy="555702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32" tIns="0" rIns="122032" bIns="0" anchor="ctr">
            <a:noAutofit/>
          </a:bodyPr>
          <a:lstStyle/>
          <a:p>
            <a:pPr defTabSz="914336">
              <a:lnSpc>
                <a:spcPct val="90000"/>
              </a:lnSpc>
              <a:defRPr/>
            </a:pPr>
            <a:r>
              <a:rPr lang="en-GB" sz="1600" b="1" spc="-1" dirty="0">
                <a:solidFill>
                  <a:srgbClr val="009E99"/>
                </a:solidFill>
                <a:latin typeface="+mj-lt"/>
                <a:ea typeface="Verdana" panose="020B0604030504040204" pitchFamily="34" charset="0"/>
              </a:rPr>
              <a:t>+25</a:t>
            </a:r>
            <a:endParaRPr lang="en-GB" sz="1600" spc="-1" dirty="0">
              <a:solidFill>
                <a:srgbClr val="009E99"/>
              </a:solidFill>
              <a:latin typeface="+mj-lt"/>
              <a:ea typeface="Verdana" panose="020B0604030504040204" pitchFamily="34" charset="0"/>
            </a:endParaRPr>
          </a:p>
          <a:p>
            <a:pPr defTabSz="914336">
              <a:defRPr/>
            </a:pPr>
            <a:r>
              <a:rPr lang="en-GB" sz="900" spc="-1" dirty="0">
                <a:solidFill>
                  <a:srgbClr val="090C37"/>
                </a:solidFill>
                <a:ea typeface="Verdana" panose="020B0604030504040204" pitchFamily="34" charset="0"/>
              </a:rPr>
              <a:t>years of serving the global share plan industry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ACA8FFD8-547F-7D26-4B44-DD412193ADB1}"/>
              </a:ext>
            </a:extLst>
          </p:cNvPr>
          <p:cNvSpPr/>
          <p:nvPr/>
        </p:nvSpPr>
        <p:spPr>
          <a:xfrm>
            <a:off x="9071660" y="371947"/>
            <a:ext cx="2748481" cy="468805"/>
          </a:xfrm>
          <a:prstGeom prst="rect">
            <a:avLst/>
          </a:prstGeom>
          <a:solidFill>
            <a:srgbClr val="009E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Text Placeholder 2">
            <a:extLst>
              <a:ext uri="{FF2B5EF4-FFF2-40B4-BE49-F238E27FC236}">
                <a16:creationId xmlns:a16="http://schemas.microsoft.com/office/drawing/2014/main" id="{8A885B10-4E0D-16FA-F497-A137205A5D58}"/>
              </a:ext>
            </a:extLst>
          </p:cNvPr>
          <p:cNvSpPr txBox="1">
            <a:spLocks/>
          </p:cNvSpPr>
          <p:nvPr/>
        </p:nvSpPr>
        <p:spPr>
          <a:xfrm>
            <a:off x="9819165" y="501813"/>
            <a:ext cx="1135525" cy="264996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75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 b="1" dirty="0"/>
              <a:t>IN NUMBERS</a:t>
            </a:r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0C5226B4-D43B-D260-5EB5-6C063DCF9E96}"/>
              </a:ext>
            </a:extLst>
          </p:cNvPr>
          <p:cNvCxnSpPr>
            <a:cxnSpLocks/>
          </p:cNvCxnSpPr>
          <p:nvPr/>
        </p:nvCxnSpPr>
        <p:spPr>
          <a:xfrm flipH="1">
            <a:off x="9018641" y="3447106"/>
            <a:ext cx="2702119" cy="0"/>
          </a:xfrm>
          <a:prstGeom prst="line">
            <a:avLst/>
          </a:prstGeom>
          <a:ln w="12700">
            <a:solidFill>
              <a:srgbClr val="009E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4EE070CD-E53F-C5D8-D964-D0B652C48AD4}"/>
              </a:ext>
            </a:extLst>
          </p:cNvPr>
          <p:cNvCxnSpPr>
            <a:cxnSpLocks/>
          </p:cNvCxnSpPr>
          <p:nvPr/>
        </p:nvCxnSpPr>
        <p:spPr>
          <a:xfrm flipH="1">
            <a:off x="9018640" y="4955263"/>
            <a:ext cx="2702119" cy="0"/>
          </a:xfrm>
          <a:prstGeom prst="line">
            <a:avLst/>
          </a:prstGeom>
          <a:ln w="12700">
            <a:solidFill>
              <a:srgbClr val="009E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CustomShape 14">
            <a:extLst>
              <a:ext uri="{FF2B5EF4-FFF2-40B4-BE49-F238E27FC236}">
                <a16:creationId xmlns:a16="http://schemas.microsoft.com/office/drawing/2014/main" id="{8F525211-4112-ABD3-4B65-6F3C3DD54F8B}"/>
              </a:ext>
            </a:extLst>
          </p:cNvPr>
          <p:cNvSpPr/>
          <p:nvPr/>
        </p:nvSpPr>
        <p:spPr>
          <a:xfrm>
            <a:off x="9026099" y="4267206"/>
            <a:ext cx="2549719" cy="599498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32" tIns="0" rIns="122032" bIns="0" anchor="ctr">
            <a:noAutofit/>
          </a:bodyPr>
          <a:lstStyle/>
          <a:p>
            <a:pPr defTabSz="914336">
              <a:lnSpc>
                <a:spcPct val="90000"/>
              </a:lnSpc>
              <a:defRPr/>
            </a:pPr>
            <a:r>
              <a:rPr lang="en-GB" sz="1600" b="1" spc="-1" dirty="0">
                <a:solidFill>
                  <a:srgbClr val="009E99"/>
                </a:solidFill>
                <a:latin typeface="+mj-lt"/>
                <a:ea typeface="Verdana" panose="020B0604030504040204" pitchFamily="34" charset="0"/>
              </a:rPr>
              <a:t>+3</a:t>
            </a:r>
            <a:endParaRPr lang="en-GB" sz="1600" spc="-1" dirty="0">
              <a:solidFill>
                <a:srgbClr val="009E99"/>
              </a:solidFill>
              <a:latin typeface="+mj-lt"/>
              <a:ea typeface="Verdana" panose="020B0604030504040204" pitchFamily="34" charset="0"/>
            </a:endParaRPr>
          </a:p>
          <a:p>
            <a:pPr defTabSz="914336">
              <a:defRPr/>
            </a:pPr>
            <a:r>
              <a:rPr lang="en-GB" sz="900" spc="-1" dirty="0">
                <a:solidFill>
                  <a:srgbClr val="090C37"/>
                </a:solidFill>
                <a:latin typeface="Helvetica" pitchFamily="2" charset="0"/>
                <a:ea typeface="Verdana" panose="020B0604030504040204" pitchFamily="34" charset="0"/>
              </a:rPr>
              <a:t>Global share plan industry individual and corporate recognition programs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9CD6153-080F-2F1C-A07E-B91757C562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1661" y="3697997"/>
            <a:ext cx="950674" cy="497141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4F6DE2C6-3D2D-370C-1663-70CEFD6000D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52961" y="3698797"/>
            <a:ext cx="901729" cy="524130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2982B259-A2C9-0903-173F-F1781069643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5316" y="3795600"/>
            <a:ext cx="1028039" cy="446011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CB8592A4-3666-041C-954D-52CFB458D6D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55361" y="5093757"/>
            <a:ext cx="2018923" cy="929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427261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0809D4-9D8D-5456-788C-47C7F9F5FDC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/>
              <a:t>OUR NEW BRAND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E5DE41-6033-E994-28A9-C3788E3B42A5}"/>
              </a:ext>
            </a:extLst>
          </p:cNvPr>
          <p:cNvSpPr txBox="1"/>
          <p:nvPr/>
        </p:nvSpPr>
        <p:spPr>
          <a:xfrm>
            <a:off x="-97536" y="-484472"/>
            <a:ext cx="535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CLICK TO PLAY VIDEO</a:t>
            </a:r>
          </a:p>
        </p:txBody>
      </p:sp>
      <p:pic>
        <p:nvPicPr>
          <p:cNvPr id="2" name="GEO Membership Video 2025-6">
            <a:hlinkClick r:id="" action="ppaction://media"/>
            <a:extLst>
              <a:ext uri="{FF2B5EF4-FFF2-40B4-BE49-F238E27FC236}">
                <a16:creationId xmlns:a16="http://schemas.microsoft.com/office/drawing/2014/main" id="{145BD65D-7F9F-E111-56E5-568613157BE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265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15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5243324" y="931165"/>
            <a:ext cx="6261494" cy="8150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701" marR="3081">
              <a:lnSpc>
                <a:spcPct val="112400"/>
              </a:lnSpc>
            </a:pPr>
            <a:r>
              <a:rPr lang="en-GB" sz="1600" b="1" dirty="0">
                <a:ea typeface="Verdana" panose="020B0604030504040204" pitchFamily="34" charset="0"/>
                <a:cs typeface="ShellBook"/>
              </a:rPr>
              <a:t>GEO provides the tools and solutions to take</a:t>
            </a:r>
          </a:p>
          <a:p>
            <a:pPr marL="7701" marR="3081">
              <a:lnSpc>
                <a:spcPct val="112400"/>
              </a:lnSpc>
            </a:pPr>
            <a:r>
              <a:rPr lang="en-GB" sz="1600" b="1" dirty="0">
                <a:ea typeface="Verdana" panose="020B0604030504040204" pitchFamily="34" charset="0"/>
                <a:cs typeface="ShellBook"/>
              </a:rPr>
              <a:t>action today and make a world of difference</a:t>
            </a:r>
          </a:p>
          <a:p>
            <a:pPr marL="7701" marR="3081">
              <a:lnSpc>
                <a:spcPct val="112400"/>
              </a:lnSpc>
            </a:pPr>
            <a:r>
              <a:rPr lang="en-GB" sz="1600" b="1" dirty="0">
                <a:ea typeface="Verdana" panose="020B0604030504040204" pitchFamily="34" charset="0"/>
                <a:cs typeface="ShellBook"/>
              </a:rPr>
              <a:t>With employee share ownership.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43324" y="2032699"/>
            <a:ext cx="5510020" cy="61555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701"/>
            <a:r>
              <a:rPr lang="en-GB" sz="2000" b="1" spc="-21" dirty="0">
                <a:solidFill>
                  <a:srgbClr val="009E99"/>
                </a:solidFill>
                <a:latin typeface="Century Gothic" panose="020B0502020202020204" pitchFamily="34" charset="0"/>
                <a:ea typeface="Verdana" panose="020B0604030504040204" pitchFamily="34" charset="0"/>
                <a:cs typeface="ShellBold"/>
              </a:rPr>
              <a:t>WE MAKE IT EASY TO ACCESS THE RIGHT PEOPLE AND INFORMATION</a:t>
            </a:r>
            <a:endParaRPr lang="en-GB" sz="2000" b="1" dirty="0">
              <a:solidFill>
                <a:srgbClr val="009E99"/>
              </a:solidFill>
              <a:latin typeface="Century Gothic" panose="020B0502020202020204" pitchFamily="34" charset="0"/>
              <a:ea typeface="Verdana" panose="020B0604030504040204" pitchFamily="34" charset="0"/>
              <a:cs typeface="ShellBold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body" sz="quarter" idx="4294967295"/>
          </p:nvPr>
        </p:nvSpPr>
        <p:spPr>
          <a:xfrm>
            <a:off x="5049069" y="2902235"/>
            <a:ext cx="6511560" cy="2750946"/>
          </a:xfrm>
          <a:prstGeom prst="rect">
            <a:avLst/>
          </a:prstGeom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442913" indent="-220663">
              <a:lnSpc>
                <a:spcPct val="150000"/>
              </a:lnSpc>
              <a:buClr>
                <a:srgbClr val="009E99"/>
              </a:buClr>
              <a:buSzPct val="150000"/>
              <a:buFont typeface="Wingdings" pitchFamily="2" charset="2"/>
              <a:buChar char="§"/>
            </a:pPr>
            <a:r>
              <a:rPr lang="en-GB" sz="1455" spc="-31" dirty="0"/>
              <a:t>Global share </a:t>
            </a:r>
            <a:r>
              <a:rPr lang="en-GB" sz="1455" spc="-31" dirty="0">
                <a:solidFill>
                  <a:schemeClr val="tx1"/>
                </a:solidFill>
                <a:latin typeface="+mn-lt"/>
              </a:rPr>
              <a:t>plan and executive compensation education</a:t>
            </a:r>
          </a:p>
          <a:p>
            <a:pPr marL="431261" indent="-207929">
              <a:lnSpc>
                <a:spcPct val="150000"/>
              </a:lnSpc>
              <a:buClr>
                <a:srgbClr val="009E99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455" spc="-31" dirty="0">
                <a:solidFill>
                  <a:schemeClr val="tx1"/>
                </a:solidFill>
                <a:latin typeface="+mn-lt"/>
              </a:rPr>
              <a:t>Plan strategy and design </a:t>
            </a:r>
          </a:p>
          <a:p>
            <a:pPr marL="431261" indent="-207929">
              <a:lnSpc>
                <a:spcPct val="150000"/>
              </a:lnSpc>
              <a:buClr>
                <a:srgbClr val="009E99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455" spc="-31" dirty="0">
                <a:solidFill>
                  <a:schemeClr val="tx1"/>
                </a:solidFill>
                <a:latin typeface="+mn-lt"/>
              </a:rPr>
              <a:t>Global and multi-national best practices and benchmarking</a:t>
            </a:r>
          </a:p>
          <a:p>
            <a:pPr marL="431261" indent="-207929">
              <a:lnSpc>
                <a:spcPct val="150000"/>
              </a:lnSpc>
              <a:buClr>
                <a:srgbClr val="009E99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455" spc="-31" dirty="0">
                <a:solidFill>
                  <a:schemeClr val="tx1"/>
                </a:solidFill>
                <a:latin typeface="+mn-lt"/>
              </a:rPr>
              <a:t>The latest survey data, trends, innovations, and recommendations </a:t>
            </a:r>
          </a:p>
          <a:p>
            <a:pPr marL="431261" indent="-207929">
              <a:lnSpc>
                <a:spcPct val="100000"/>
              </a:lnSpc>
              <a:buClr>
                <a:srgbClr val="009E99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455" spc="-31" dirty="0">
                <a:solidFill>
                  <a:schemeClr val="tx1"/>
                </a:solidFill>
                <a:latin typeface="+mn-lt"/>
              </a:rPr>
              <a:t>Strong global network of equity and executive compensation leaders, decision makers, innovators, academics, experts and professionals </a:t>
            </a:r>
          </a:p>
          <a:p>
            <a:pPr marL="431261" marR="505962" indent="-207929">
              <a:lnSpc>
                <a:spcPct val="159300"/>
              </a:lnSpc>
              <a:buClr>
                <a:srgbClr val="FBCE07"/>
              </a:buClr>
              <a:buSzPct val="160000"/>
              <a:buFont typeface="Wingdings" panose="05000000000000000000" pitchFamily="2" charset="2"/>
              <a:buChar char="§"/>
            </a:pPr>
            <a:endParaRPr lang="en-GB" sz="1455" spc="3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098C7C2-BA5F-A9DF-DD64-0A9C65E889F4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293915" y="381000"/>
            <a:ext cx="3900714" cy="1617510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r>
              <a:rPr lang="en-GB" sz="3200" b="1" dirty="0">
                <a:solidFill>
                  <a:schemeClr val="bg1"/>
                </a:solidFill>
                <a:latin typeface="Century Gothic" panose="020B0502020202020204" pitchFamily="34" charset="0"/>
              </a:rPr>
              <a:t>WHY JOIN GEO?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0327A05-82F4-1F14-5CF5-E2E697BECC5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93916" y="971912"/>
            <a:ext cx="3486150" cy="1676340"/>
          </a:xfrm>
        </p:spPr>
        <p:txBody>
          <a:bodyPr/>
          <a:lstStyle/>
          <a:p>
            <a:r>
              <a:rPr lang="en-GB" dirty="0"/>
              <a:t>GEO IS YOUR PARTNER IN ELEVATING YOUR EMPLOYEE AND EXECUTIVE SHARE PLANS AND ACHIEVING YOUR CAREER AMBITIONS.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E2159B-260A-E7F9-022B-6B515BF2C6E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3031959"/>
            <a:ext cx="4630057" cy="3826042"/>
          </a:xfrm>
          <a:prstGeom prst="rect">
            <a:avLst/>
          </a:prstGeom>
          <a:ln>
            <a:noFill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CAA2898-1BE0-103A-B8A2-825B1BA5C512}"/>
              </a:ext>
            </a:extLst>
          </p:cNvPr>
          <p:cNvSpPr/>
          <p:nvPr/>
        </p:nvSpPr>
        <p:spPr>
          <a:xfrm>
            <a:off x="8749364" y="5399772"/>
            <a:ext cx="3442636" cy="1337912"/>
          </a:xfrm>
          <a:prstGeom prst="rect">
            <a:avLst/>
          </a:prstGeom>
          <a:solidFill>
            <a:srgbClr val="7F28C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F4E1D9-B0AD-E148-7C1F-3B54AE3E4739}"/>
              </a:ext>
            </a:extLst>
          </p:cNvPr>
          <p:cNvSpPr txBox="1"/>
          <p:nvPr/>
        </p:nvSpPr>
        <p:spPr>
          <a:xfrm>
            <a:off x="8898235" y="5422348"/>
            <a:ext cx="32937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+mj-lt"/>
              </a:rPr>
              <a:t>READY TO JOIN?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5C8CF6D-8A1A-04CB-8A97-F8E3A4A5448E}"/>
              </a:ext>
            </a:extLst>
          </p:cNvPr>
          <p:cNvSpPr txBox="1"/>
          <p:nvPr/>
        </p:nvSpPr>
        <p:spPr>
          <a:xfrm>
            <a:off x="8898234" y="5860998"/>
            <a:ext cx="542864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+mj-lt"/>
              </a:rPr>
              <a:t>Visit </a:t>
            </a:r>
            <a:r>
              <a:rPr lang="en-GB" b="1" dirty="0">
                <a:solidFill>
                  <a:schemeClr val="bg1"/>
                </a:solidFill>
                <a:latin typeface="+mj-lt"/>
              </a:rPr>
              <a:t>globalequity.org/join</a:t>
            </a:r>
            <a:br>
              <a:rPr lang="en-GB" sz="400" dirty="0">
                <a:solidFill>
                  <a:schemeClr val="bg1"/>
                </a:solidFill>
                <a:latin typeface="+mj-lt"/>
              </a:rPr>
            </a:br>
            <a:br>
              <a:rPr lang="en-GB" sz="400" dirty="0">
                <a:solidFill>
                  <a:schemeClr val="bg1"/>
                </a:solidFill>
                <a:latin typeface="+mj-lt"/>
              </a:rPr>
            </a:br>
            <a:r>
              <a:rPr lang="en-GB" sz="1200" dirty="0">
                <a:solidFill>
                  <a:schemeClr val="bg1"/>
                </a:solidFill>
                <a:latin typeface="+mj-lt"/>
              </a:rPr>
              <a:t>or contact Zoe for more information </a:t>
            </a:r>
            <a:br>
              <a:rPr lang="en-GB" sz="1200" dirty="0">
                <a:solidFill>
                  <a:schemeClr val="bg1"/>
                </a:solidFill>
                <a:latin typeface="+mj-lt"/>
              </a:rPr>
            </a:br>
            <a:r>
              <a:rPr lang="en-GB" sz="1200" b="1" dirty="0">
                <a:solidFill>
                  <a:schemeClr val="bg1"/>
                </a:solidFill>
                <a:latin typeface="+mj-lt"/>
              </a:rPr>
              <a:t>zoe.denny@globalequity.org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AEC571-FE67-FAC2-0514-BD94E792B6DB}"/>
              </a:ext>
            </a:extLst>
          </p:cNvPr>
          <p:cNvSpPr txBox="1">
            <a:spLocks/>
          </p:cNvSpPr>
          <p:nvPr/>
        </p:nvSpPr>
        <p:spPr>
          <a:xfrm>
            <a:off x="317500" y="498023"/>
            <a:ext cx="9861550" cy="1158570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600" b="1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50000"/>
              </a:lnSpc>
            </a:pPr>
            <a:r>
              <a:rPr lang="en-GB" dirty="0"/>
              <a:t>SHAPING THE FUTURE OF</a:t>
            </a:r>
          </a:p>
          <a:p>
            <a:pPr>
              <a:lnSpc>
                <a:spcPct val="50000"/>
              </a:lnSpc>
            </a:pPr>
            <a:r>
              <a:rPr lang="en-GB" dirty="0"/>
              <a:t>SHARE OWNERSHIP</a:t>
            </a:r>
          </a:p>
        </p:txBody>
      </p:sp>
      <p:sp>
        <p:nvSpPr>
          <p:cNvPr id="4" name="Text Box 2">
            <a:extLst>
              <a:ext uri="{FF2B5EF4-FFF2-40B4-BE49-F238E27FC236}">
                <a16:creationId xmlns:a16="http://schemas.microsoft.com/office/drawing/2014/main" id="{C9070431-39D9-F239-0CDB-C045B1FFD2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71760" y="3314835"/>
            <a:ext cx="3685985" cy="22140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spcAft>
                <a:spcPts val="800"/>
              </a:spcAft>
              <a:tabLst>
                <a:tab pos="4137557" algn="l"/>
              </a:tabLst>
            </a:pPr>
            <a:r>
              <a:rPr lang="en-GB" sz="1500" dirty="0">
                <a:ea typeface="Verdana" panose="020B0604030504040204" pitchFamily="34" charset="0"/>
                <a:cs typeface="Times New Roman" panose="02020603050405020304" pitchFamily="18" charset="0"/>
              </a:rPr>
              <a:t>Learn from and develop relationships with other issuers and providers around the world and in your local region.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9E99"/>
              </a:buClr>
              <a:buSzPct val="120000"/>
              <a:buFont typeface="Wingdings" pitchFamily="2" charset="2"/>
              <a:buChar char="§"/>
              <a:tabLst>
                <a:tab pos="4137557" algn="l"/>
              </a:tabLst>
            </a:pPr>
            <a:r>
              <a:rPr lang="en-GB" sz="1500" b="1" dirty="0"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Member directory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9E99"/>
              </a:buClr>
              <a:buSzPct val="120000"/>
              <a:buFont typeface="Wingdings" pitchFamily="2" charset="2"/>
              <a:buChar char="§"/>
              <a:tabLst>
                <a:tab pos="4137557" algn="l"/>
              </a:tabLst>
            </a:pPr>
            <a:r>
              <a:rPr lang="en-GB" sz="1500" b="1" dirty="0"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Online chapter resources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9E99"/>
              </a:buClr>
              <a:buSzPct val="120000"/>
              <a:buFont typeface="Wingdings" pitchFamily="2" charset="2"/>
              <a:buChar char="§"/>
              <a:tabLst>
                <a:tab pos="4137557" algn="l"/>
              </a:tabLst>
            </a:pPr>
            <a:r>
              <a:rPr lang="en-GB" sz="1500" b="1" dirty="0"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Discussions, blogs and articles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Century Gothic" panose="020B050202020202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 </a:t>
            </a:r>
          </a:p>
        </p:txBody>
      </p:sp>
      <p:pic>
        <p:nvPicPr>
          <p:cNvPr id="5" name="Picture 4" descr="Shape, logo&#10;&#10;Description automatically generated">
            <a:extLst>
              <a:ext uri="{FF2B5EF4-FFF2-40B4-BE49-F238E27FC236}">
                <a16:creationId xmlns:a16="http://schemas.microsoft.com/office/drawing/2014/main" id="{F70C7344-1BCA-6443-282C-95B5102C7F8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6143" y="1847798"/>
            <a:ext cx="2969831" cy="1528436"/>
          </a:xfrm>
          <a:prstGeom prst="rect">
            <a:avLst/>
          </a:prstGeom>
        </p:spPr>
      </p:pic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7A4E5C31-1E18-5B60-6E4F-9B331966F6A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270" y="1883279"/>
            <a:ext cx="3302296" cy="1457475"/>
          </a:xfrm>
          <a:prstGeom prst="rect">
            <a:avLst/>
          </a:prstGeom>
        </p:spPr>
      </p:pic>
      <p:pic>
        <p:nvPicPr>
          <p:cNvPr id="7" name="Picture 6" descr="Logo, company name&#10;&#10;Description automatically generated">
            <a:extLst>
              <a:ext uri="{FF2B5EF4-FFF2-40B4-BE49-F238E27FC236}">
                <a16:creationId xmlns:a16="http://schemas.microsoft.com/office/drawing/2014/main" id="{DB3B6792-9109-DEE7-6548-5B416AE25D8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07967" y="1973454"/>
            <a:ext cx="3381600" cy="1158570"/>
          </a:xfrm>
          <a:prstGeom prst="rect">
            <a:avLst/>
          </a:prstGeom>
        </p:spPr>
      </p:pic>
      <p:sp>
        <p:nvSpPr>
          <p:cNvPr id="8" name="Text Box 2">
            <a:extLst>
              <a:ext uri="{FF2B5EF4-FFF2-40B4-BE49-F238E27FC236}">
                <a16:creationId xmlns:a16="http://schemas.microsoft.com/office/drawing/2014/main" id="{7DE3CC6F-B018-F36D-86CE-7BA55A4D24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75350" y="3377654"/>
            <a:ext cx="3511551" cy="21512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spcAft>
                <a:spcPts val="800"/>
              </a:spcAft>
              <a:tabLst>
                <a:tab pos="4137557" algn="l"/>
              </a:tabLst>
            </a:pPr>
            <a:r>
              <a:rPr lang="en-GB" sz="1500" dirty="0">
                <a:ea typeface="Verdana" panose="020B0604030504040204" pitchFamily="34" charset="0"/>
                <a:cs typeface="Times New Roman" panose="02020603050405020304" pitchFamily="18" charset="0"/>
              </a:rPr>
              <a:t>Stay ahead through ever-evolving member driven resources that meet your professional and personal development needs.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9E99"/>
              </a:buClr>
              <a:buSzPct val="120000"/>
              <a:buFont typeface="Wingdings" pitchFamily="2" charset="2"/>
              <a:buChar char="§"/>
              <a:tabLst>
                <a:tab pos="4137557" algn="l"/>
              </a:tabLst>
            </a:pPr>
            <a:r>
              <a:rPr lang="en-GB" sz="1500" b="1" dirty="0"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Online learning resources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9E99"/>
              </a:buClr>
              <a:buSzPct val="120000"/>
              <a:buFont typeface="Wingdings" pitchFamily="2" charset="2"/>
              <a:buChar char="§"/>
              <a:tabLst>
                <a:tab pos="4137557" algn="l"/>
              </a:tabLst>
            </a:pPr>
            <a:r>
              <a:rPr lang="en-GB" sz="1500" b="1" dirty="0"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Courses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9E99"/>
              </a:buClr>
              <a:buSzPct val="120000"/>
              <a:buFont typeface="Wingdings" pitchFamily="2" charset="2"/>
              <a:buChar char="§"/>
              <a:tabLst>
                <a:tab pos="4137557" algn="l"/>
              </a:tabLst>
            </a:pPr>
            <a:r>
              <a:rPr lang="en-GB" sz="1500" b="1" dirty="0"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On-demand webcasts</a:t>
            </a:r>
          </a:p>
        </p:txBody>
      </p:sp>
      <p:sp>
        <p:nvSpPr>
          <p:cNvPr id="9" name="Text Box 2">
            <a:extLst>
              <a:ext uri="{FF2B5EF4-FFF2-40B4-BE49-F238E27FC236}">
                <a16:creationId xmlns:a16="http://schemas.microsoft.com/office/drawing/2014/main" id="{9A015DCE-FCAE-C7AF-B9F9-0B029D5638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3671" y="3331822"/>
            <a:ext cx="3731300" cy="2318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spcAft>
                <a:spcPts val="800"/>
              </a:spcAft>
              <a:tabLst>
                <a:tab pos="4137557" algn="l"/>
              </a:tabLst>
            </a:pPr>
            <a:r>
              <a:rPr lang="en-GB" sz="1500" dirty="0">
                <a:ea typeface="Verdana" panose="020B0604030504040204" pitchFamily="34" charset="0"/>
                <a:cs typeface="Times New Roman" panose="02020603050405020304" pitchFamily="18" charset="0"/>
              </a:rPr>
              <a:t>Read industry news, explore technical updates, access ideas on global employee compensation innovation, and find ways to connect.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9E99"/>
              </a:buClr>
              <a:buSzPct val="120000"/>
              <a:buFont typeface="Wingdings" pitchFamily="2" charset="2"/>
              <a:buChar char="§"/>
              <a:tabLst>
                <a:tab pos="4137557" algn="l"/>
              </a:tabLst>
            </a:pPr>
            <a:r>
              <a:rPr lang="en-GB" sz="1500" b="1" dirty="0"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Surveys and reports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9E99"/>
              </a:buClr>
              <a:buSzPct val="120000"/>
              <a:buFont typeface="Wingdings" pitchFamily="2" charset="2"/>
              <a:buChar char="§"/>
              <a:tabLst>
                <a:tab pos="4137557" algn="l"/>
              </a:tabLst>
            </a:pPr>
            <a:r>
              <a:rPr lang="en-GB" sz="1500" b="1" dirty="0"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Articles and insights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9E99"/>
              </a:buClr>
              <a:buSzPct val="120000"/>
              <a:buFont typeface="Wingdings" pitchFamily="2" charset="2"/>
              <a:buChar char="§"/>
              <a:tabLst>
                <a:tab pos="4137557" algn="l"/>
              </a:tabLst>
            </a:pPr>
            <a:r>
              <a:rPr lang="en-GB" sz="1500" b="1" dirty="0">
                <a:latin typeface="Helvetica" pitchFamily="2" charset="0"/>
                <a:ea typeface="Verdana" panose="020B0604030504040204" pitchFamily="34" charset="0"/>
                <a:cs typeface="Times New Roman" panose="02020603050405020304" pitchFamily="18" charset="0"/>
              </a:rPr>
              <a:t>News and updates</a:t>
            </a:r>
            <a:endParaRPr lang="en-GB" sz="1500" b="1" dirty="0">
              <a:latin typeface="Helvetica" pitchFamily="2" charset="0"/>
              <a:ea typeface="Verdana" panose="020B0604030504040204" pitchFamily="34" charset="0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29F81D9-FF92-7DD2-16BA-23A32E8042DB}"/>
              </a:ext>
            </a:extLst>
          </p:cNvPr>
          <p:cNvCxnSpPr/>
          <p:nvPr/>
        </p:nvCxnSpPr>
        <p:spPr>
          <a:xfrm>
            <a:off x="4107541" y="1883279"/>
            <a:ext cx="0" cy="4593721"/>
          </a:xfrm>
          <a:prstGeom prst="line">
            <a:avLst/>
          </a:prstGeom>
          <a:ln w="12700">
            <a:solidFill>
              <a:srgbClr val="009E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87EB8D8-9F70-B056-56BD-5B85A9269B30}"/>
              </a:ext>
            </a:extLst>
          </p:cNvPr>
          <p:cNvCxnSpPr/>
          <p:nvPr/>
        </p:nvCxnSpPr>
        <p:spPr>
          <a:xfrm>
            <a:off x="8033656" y="1846993"/>
            <a:ext cx="0" cy="4593721"/>
          </a:xfrm>
          <a:prstGeom prst="line">
            <a:avLst/>
          </a:prstGeom>
          <a:ln w="12700">
            <a:solidFill>
              <a:srgbClr val="009E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7B68D90F-0096-E479-F845-C0E6820FF62C}"/>
              </a:ext>
            </a:extLst>
          </p:cNvPr>
          <p:cNvSpPr/>
          <p:nvPr/>
        </p:nvSpPr>
        <p:spPr>
          <a:xfrm>
            <a:off x="381001" y="5593822"/>
            <a:ext cx="3302296" cy="654323"/>
          </a:xfrm>
          <a:prstGeom prst="rect">
            <a:avLst/>
          </a:prstGeom>
          <a:gradFill flip="none" rotWithShape="1">
            <a:gsLst>
              <a:gs pos="31000">
                <a:srgbClr val="009E99"/>
              </a:gs>
              <a:gs pos="100000">
                <a:schemeClr val="accent2">
                  <a:lumMod val="97235"/>
                  <a:lumOff val="2765"/>
                </a:schemeClr>
              </a:gs>
            </a:gsLst>
            <a:lin ang="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Times New Roman" panose="02020603050405020304" pitchFamily="18" charset="0"/>
              </a:rPr>
              <a:t>DATA AND INSIGHTS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1473581-0F10-F5BF-759F-51FB0517A0FB}"/>
              </a:ext>
            </a:extLst>
          </p:cNvPr>
          <p:cNvSpPr/>
          <p:nvPr/>
        </p:nvSpPr>
        <p:spPr>
          <a:xfrm>
            <a:off x="4490011" y="5597968"/>
            <a:ext cx="3302296" cy="654323"/>
          </a:xfrm>
          <a:prstGeom prst="rect">
            <a:avLst/>
          </a:prstGeom>
          <a:gradFill flip="none" rotWithShape="1">
            <a:gsLst>
              <a:gs pos="31000">
                <a:srgbClr val="009E99"/>
              </a:gs>
              <a:gs pos="100000">
                <a:schemeClr val="accent2">
                  <a:lumMod val="97235"/>
                  <a:lumOff val="2765"/>
                </a:schemeClr>
              </a:gs>
            </a:gsLst>
            <a:lin ang="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Times New Roman" panose="02020603050405020304" pitchFamily="18" charset="0"/>
              </a:rPr>
              <a:t>LEARNING AND DEVELOPMENT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3C70D6C-CC7B-A0D2-0371-B39DC0931D82}"/>
              </a:ext>
            </a:extLst>
          </p:cNvPr>
          <p:cNvSpPr/>
          <p:nvPr/>
        </p:nvSpPr>
        <p:spPr>
          <a:xfrm>
            <a:off x="8426189" y="5593821"/>
            <a:ext cx="3302296" cy="654323"/>
          </a:xfrm>
          <a:prstGeom prst="rect">
            <a:avLst/>
          </a:prstGeom>
          <a:gradFill flip="none" rotWithShape="1">
            <a:gsLst>
              <a:gs pos="31000">
                <a:srgbClr val="009E99"/>
              </a:gs>
              <a:gs pos="100000">
                <a:schemeClr val="accent2">
                  <a:lumMod val="97235"/>
                  <a:lumOff val="2765"/>
                </a:schemeClr>
              </a:gs>
            </a:gsLst>
            <a:lin ang="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Times New Roman" panose="02020603050405020304" pitchFamily="18" charset="0"/>
              </a:rPr>
              <a:t>GLOBAL COMMUNITIES</a:t>
            </a:r>
          </a:p>
        </p:txBody>
      </p:sp>
    </p:spTree>
    <p:extLst>
      <p:ext uri="{BB962C8B-B14F-4D97-AF65-F5344CB8AC3E}">
        <p14:creationId xmlns:p14="http://schemas.microsoft.com/office/powerpoint/2010/main" val="323067471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4A65386-9152-6E38-622B-15D543199F67}"/>
              </a:ext>
            </a:extLst>
          </p:cNvPr>
          <p:cNvSpPr/>
          <p:nvPr/>
        </p:nvSpPr>
        <p:spPr>
          <a:xfrm>
            <a:off x="9372459" y="5218176"/>
            <a:ext cx="2679237" cy="13533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DEBDB5BA-BB0B-3505-51D8-F82D08DBB7BE}"/>
              </a:ext>
            </a:extLst>
          </p:cNvPr>
          <p:cNvSpPr txBox="1">
            <a:spLocks/>
          </p:cNvSpPr>
          <p:nvPr/>
        </p:nvSpPr>
        <p:spPr>
          <a:xfrm>
            <a:off x="256825" y="698513"/>
            <a:ext cx="9861550" cy="837291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600" b="1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50000"/>
              </a:lnSpc>
            </a:pPr>
            <a:r>
              <a:rPr lang="en-GB" dirty="0"/>
              <a:t>RECEIVE THE RECOGNITION YOU DESERVE</a:t>
            </a:r>
          </a:p>
        </p:txBody>
      </p:sp>
      <p:sp>
        <p:nvSpPr>
          <p:cNvPr id="12" name="object 18">
            <a:extLst>
              <a:ext uri="{FF2B5EF4-FFF2-40B4-BE49-F238E27FC236}">
                <a16:creationId xmlns:a16="http://schemas.microsoft.com/office/drawing/2014/main" id="{03436914-E907-BAF5-E7D5-CB9E2CA553FD}"/>
              </a:ext>
            </a:extLst>
          </p:cNvPr>
          <p:cNvSpPr txBox="1">
            <a:spLocks/>
          </p:cNvSpPr>
          <p:nvPr/>
        </p:nvSpPr>
        <p:spPr>
          <a:xfrm>
            <a:off x="4568113" y="4504042"/>
            <a:ext cx="4096033" cy="1620957"/>
          </a:xfrm>
          <a:prstGeom prst="rect">
            <a:avLst/>
          </a:prstGeom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261" indent="-207929">
              <a:lnSpc>
                <a:spcPct val="10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Fellow Global Equity (FGE) designation</a:t>
            </a:r>
          </a:p>
          <a:p>
            <a:pPr marL="431261" indent="-207929">
              <a:lnSpc>
                <a:spcPct val="10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Access to Fellows events</a:t>
            </a:r>
          </a:p>
          <a:p>
            <a:pPr marL="431261" indent="-207929">
              <a:lnSpc>
                <a:spcPct val="10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Discounts for GEO events</a:t>
            </a:r>
          </a:p>
          <a:p>
            <a:pPr marL="431261" indent="-207929">
              <a:lnSpc>
                <a:spcPct val="10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Lifetime membership to GEO post-retirement</a:t>
            </a:r>
          </a:p>
          <a:p>
            <a:pPr marL="431261" indent="-207929">
              <a:lnSpc>
                <a:spcPct val="10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Apply year round, selections on </a:t>
            </a:r>
            <a:r>
              <a:rPr lang="en-GB" sz="1200" b="1" spc="-31" dirty="0"/>
              <a:t>31 January, 30 June and 31 October</a:t>
            </a: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ED4C9172-DBB1-CF2F-1F72-063C4062E6E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56825" y="2038117"/>
            <a:ext cx="3588927" cy="2153115"/>
          </a:xfrm>
          <a:prstGeom prst="rect">
            <a:avLst/>
          </a:prstGeom>
        </p:spPr>
      </p:pic>
      <p:sp>
        <p:nvSpPr>
          <p:cNvPr id="10" name="object 18">
            <a:extLst>
              <a:ext uri="{FF2B5EF4-FFF2-40B4-BE49-F238E27FC236}">
                <a16:creationId xmlns:a16="http://schemas.microsoft.com/office/drawing/2014/main" id="{EE06FD8B-F06E-2DF3-75AF-DEBCD72679B3}"/>
              </a:ext>
            </a:extLst>
          </p:cNvPr>
          <p:cNvSpPr txBox="1">
            <a:spLocks/>
          </p:cNvSpPr>
          <p:nvPr/>
        </p:nvSpPr>
        <p:spPr>
          <a:xfrm>
            <a:off x="176460" y="4391708"/>
            <a:ext cx="4227911" cy="2181175"/>
          </a:xfrm>
          <a:prstGeom prst="rect">
            <a:avLst/>
          </a:prstGeom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261" indent="-207929">
              <a:lnSpc>
                <a:spcPct val="15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Individual and corporate awards across 10 categories</a:t>
            </a:r>
          </a:p>
          <a:p>
            <a:pPr marL="431261" indent="-207929">
              <a:lnSpc>
                <a:spcPct val="15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Take part in GEO’s Excellence in Global Share Plans thought leadership program</a:t>
            </a:r>
          </a:p>
          <a:p>
            <a:pPr marL="431261" indent="-207929">
              <a:lnSpc>
                <a:spcPct val="15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Apply October to January</a:t>
            </a:r>
          </a:p>
          <a:p>
            <a:pPr marL="431261" indent="-207929">
              <a:lnSpc>
                <a:spcPct val="15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Winners announced at GEO’s annual conference each April</a:t>
            </a:r>
          </a:p>
          <a:p>
            <a:pPr marL="223332" indent="0">
              <a:lnSpc>
                <a:spcPct val="150000"/>
              </a:lnSpc>
              <a:buClr>
                <a:srgbClr val="CFAC67"/>
              </a:buClr>
              <a:buSzPct val="150000"/>
              <a:buNone/>
            </a:pPr>
            <a:endParaRPr lang="en-GB" sz="1400" spc="-31" dirty="0"/>
          </a:p>
        </p:txBody>
      </p:sp>
      <p:pic>
        <p:nvPicPr>
          <p:cNvPr id="18" name="Picture 17" descr="Logo, company name&#10;&#10;Description automatically generated">
            <a:extLst>
              <a:ext uri="{FF2B5EF4-FFF2-40B4-BE49-F238E27FC236}">
                <a16:creationId xmlns:a16="http://schemas.microsoft.com/office/drawing/2014/main" id="{C1918CF9-702F-F702-8644-55461109977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649389" y="1994085"/>
            <a:ext cx="3619500" cy="1631061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8F11DDF-167A-1625-AEFB-7C775FF478CE}"/>
              </a:ext>
            </a:extLst>
          </p:cNvPr>
          <p:cNvCxnSpPr/>
          <p:nvPr/>
        </p:nvCxnSpPr>
        <p:spPr>
          <a:xfrm>
            <a:off x="4495800" y="2113789"/>
            <a:ext cx="0" cy="4537254"/>
          </a:xfrm>
          <a:prstGeom prst="line">
            <a:avLst/>
          </a:prstGeom>
          <a:ln w="22225">
            <a:solidFill>
              <a:srgbClr val="009E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673A95A-BE5A-6A8D-F274-0308AFF69BEC}"/>
              </a:ext>
            </a:extLst>
          </p:cNvPr>
          <p:cNvCxnSpPr/>
          <p:nvPr/>
        </p:nvCxnSpPr>
        <p:spPr>
          <a:xfrm>
            <a:off x="8734425" y="2120161"/>
            <a:ext cx="0" cy="4537254"/>
          </a:xfrm>
          <a:prstGeom prst="line">
            <a:avLst/>
          </a:prstGeom>
          <a:ln w="22225">
            <a:solidFill>
              <a:srgbClr val="009E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ject 18">
            <a:extLst>
              <a:ext uri="{FF2B5EF4-FFF2-40B4-BE49-F238E27FC236}">
                <a16:creationId xmlns:a16="http://schemas.microsoft.com/office/drawing/2014/main" id="{B88CA8C6-158E-E84F-D2D8-0783B36733D0}"/>
              </a:ext>
            </a:extLst>
          </p:cNvPr>
          <p:cNvSpPr txBox="1">
            <a:spLocks/>
          </p:cNvSpPr>
          <p:nvPr/>
        </p:nvSpPr>
        <p:spPr>
          <a:xfrm>
            <a:off x="8627990" y="4476089"/>
            <a:ext cx="3387550" cy="2174954"/>
          </a:xfrm>
          <a:prstGeom prst="rect">
            <a:avLst/>
          </a:prstGeom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261" indent="-207929">
              <a:lnSpc>
                <a:spcPct val="10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Two-year individual GEO membership with full </a:t>
            </a:r>
            <a:r>
              <a:rPr lang="en-GB" sz="1200" spc="-31" dirty="0" err="1"/>
              <a:t>GEOLearn</a:t>
            </a:r>
            <a:r>
              <a:rPr lang="en-GB" sz="1200" spc="-31" dirty="0"/>
              <a:t> access</a:t>
            </a:r>
          </a:p>
          <a:p>
            <a:pPr marL="431261" indent="-207929">
              <a:lnSpc>
                <a:spcPct val="10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Free registration and speaker slot at GEO’s conference in 2027</a:t>
            </a:r>
          </a:p>
          <a:p>
            <a:pPr marL="431261" indent="-207929">
              <a:lnSpc>
                <a:spcPct val="10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Free access to regional chapter and virtual events</a:t>
            </a:r>
          </a:p>
          <a:p>
            <a:pPr marL="431261" indent="-207929">
              <a:lnSpc>
                <a:spcPct val="10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Peer networking and participation in regular skills sessions and thought-leadership project</a:t>
            </a:r>
          </a:p>
          <a:p>
            <a:pPr marL="431261" indent="-207929">
              <a:lnSpc>
                <a:spcPct val="100000"/>
              </a:lnSpc>
              <a:buClr>
                <a:srgbClr val="CFAC67"/>
              </a:buClr>
              <a:buSzPct val="150000"/>
              <a:buFont typeface="Wingdings" panose="05000000000000000000" pitchFamily="2" charset="2"/>
              <a:buChar char="§"/>
            </a:pPr>
            <a:r>
              <a:rPr lang="en-GB" sz="1200" spc="-31" dirty="0"/>
              <a:t>Apply year round, selections </a:t>
            </a:r>
            <a:r>
              <a:rPr lang="en-GB" sz="1200" b="1" spc="-31" dirty="0"/>
              <a:t>1 August</a:t>
            </a:r>
            <a:endParaRPr lang="en-GB" sz="1400" b="1" spc="-3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0892138-2B18-AD31-5D10-9666A91BA34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1313" y="1751852"/>
            <a:ext cx="4392916" cy="219645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0153E2E-44FE-916F-E27D-081F051B35F9}"/>
              </a:ext>
            </a:extLst>
          </p:cNvPr>
          <p:cNvSpPr txBox="1"/>
          <p:nvPr/>
        </p:nvSpPr>
        <p:spPr>
          <a:xfrm>
            <a:off x="8664146" y="3643811"/>
            <a:ext cx="3387550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3332">
              <a:buClr>
                <a:srgbClr val="CFAC67"/>
              </a:buClr>
              <a:buSzPct val="150000"/>
            </a:pPr>
            <a:r>
              <a:rPr lang="en-GB" sz="1100" b="1" spc="-31" dirty="0"/>
              <a:t>A CAREER DEVELOPMENT AND THOUGHT LEADERSHIP PROGRAM FOR EMERGING PRACTITIONERS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35DBEA8-F45F-2F21-F36C-1F6DE60DFB13}"/>
              </a:ext>
            </a:extLst>
          </p:cNvPr>
          <p:cNvSpPr txBox="1"/>
          <p:nvPr/>
        </p:nvSpPr>
        <p:spPr>
          <a:xfrm>
            <a:off x="4495800" y="3655211"/>
            <a:ext cx="3387550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3332">
              <a:buClr>
                <a:srgbClr val="CFAC67"/>
              </a:buClr>
              <a:buSzPct val="150000"/>
            </a:pPr>
            <a:r>
              <a:rPr lang="en-GB" sz="1100" b="1" spc="-31" dirty="0"/>
              <a:t>OUR FELLOWS ARE SELECTED FOR THEIR CONTRIBUTIONS TO THE GLOBAL EQUITY INDUSTRY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5D88992-E116-740E-EE7A-117B261D3313}"/>
              </a:ext>
            </a:extLst>
          </p:cNvPr>
          <p:cNvSpPr txBox="1"/>
          <p:nvPr/>
        </p:nvSpPr>
        <p:spPr>
          <a:xfrm>
            <a:off x="150423" y="3655211"/>
            <a:ext cx="3387550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3332">
              <a:buClr>
                <a:srgbClr val="CFAC67"/>
              </a:buClr>
              <a:buSzPct val="150000"/>
            </a:pPr>
            <a:r>
              <a:rPr lang="en-GB" sz="1100" b="1" spc="-31" dirty="0"/>
              <a:t>CELEBRATING THE GLOBAL SHARE PLAN INDUSTRY’S BEST AND BRIGHTEST SINCE 2002</a:t>
            </a:r>
          </a:p>
        </p:txBody>
      </p:sp>
    </p:spTree>
    <p:extLst>
      <p:ext uri="{BB962C8B-B14F-4D97-AF65-F5344CB8AC3E}">
        <p14:creationId xmlns:p14="http://schemas.microsoft.com/office/powerpoint/2010/main" val="393702138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Picture 40">
            <a:extLst>
              <a:ext uri="{FF2B5EF4-FFF2-40B4-BE49-F238E27FC236}">
                <a16:creationId xmlns:a16="http://schemas.microsoft.com/office/drawing/2014/main" id="{6A810409-36F1-8220-A009-D2C7456865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472"/>
          <a:stretch>
            <a:fillRect/>
          </a:stretch>
        </p:blipFill>
        <p:spPr>
          <a:xfrm>
            <a:off x="6391656" y="673299"/>
            <a:ext cx="5800344" cy="4034344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CDAE33A6-F5EB-2DFC-F4D7-737A291499C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36705">
            <a:off x="-871340" y="1853400"/>
            <a:ext cx="4602143" cy="215901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25C6FF5-20B3-E527-24A4-D31703028E4C}"/>
              </a:ext>
            </a:extLst>
          </p:cNvPr>
          <p:cNvSpPr/>
          <p:nvPr/>
        </p:nvSpPr>
        <p:spPr>
          <a:xfrm>
            <a:off x="8693930" y="5435352"/>
            <a:ext cx="3294846" cy="10395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2FC3BA-D3A6-0D8F-8C7F-F0634828D97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88950" y="341266"/>
            <a:ext cx="7031567" cy="589074"/>
          </a:xfrm>
        </p:spPr>
        <p:txBody>
          <a:bodyPr/>
          <a:lstStyle/>
          <a:p>
            <a:r>
              <a:rPr lang="en-GB" dirty="0"/>
              <a:t>UPCOMING EVENTS AND INITIATIVES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04B29D5-D2D8-CC3D-8209-DEDC374C0490}"/>
              </a:ext>
            </a:extLst>
          </p:cNvPr>
          <p:cNvSpPr/>
          <p:nvPr/>
        </p:nvSpPr>
        <p:spPr>
          <a:xfrm>
            <a:off x="0" y="6497179"/>
            <a:ext cx="12191999" cy="360822"/>
          </a:xfrm>
          <a:prstGeom prst="rect">
            <a:avLst/>
          </a:prstGeom>
          <a:solidFill>
            <a:srgbClr val="090C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DD56DE3-9D3E-E2BB-6966-77BF7B99684A}"/>
              </a:ext>
            </a:extLst>
          </p:cNvPr>
          <p:cNvCxnSpPr>
            <a:cxnSpLocks/>
          </p:cNvCxnSpPr>
          <p:nvPr/>
        </p:nvCxnSpPr>
        <p:spPr>
          <a:xfrm>
            <a:off x="3772543" y="3848285"/>
            <a:ext cx="0" cy="2440835"/>
          </a:xfrm>
          <a:prstGeom prst="line">
            <a:avLst/>
          </a:prstGeom>
          <a:ln w="25400">
            <a:solidFill>
              <a:srgbClr val="009E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D97872A8-6B55-E00B-2E54-559D88366F72}"/>
              </a:ext>
            </a:extLst>
          </p:cNvPr>
          <p:cNvCxnSpPr>
            <a:cxnSpLocks/>
          </p:cNvCxnSpPr>
          <p:nvPr/>
        </p:nvCxnSpPr>
        <p:spPr>
          <a:xfrm flipV="1">
            <a:off x="201205" y="3848285"/>
            <a:ext cx="11685995" cy="5838"/>
          </a:xfrm>
          <a:prstGeom prst="line">
            <a:avLst/>
          </a:prstGeom>
          <a:ln w="25400">
            <a:solidFill>
              <a:srgbClr val="009E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8554E809-CA25-0DD3-4F49-28D2E5764E87}"/>
              </a:ext>
            </a:extLst>
          </p:cNvPr>
          <p:cNvSpPr txBox="1"/>
          <p:nvPr/>
        </p:nvSpPr>
        <p:spPr>
          <a:xfrm>
            <a:off x="3971338" y="5489745"/>
            <a:ext cx="4060801" cy="7463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660"/>
              </a:lnSpc>
            </a:pPr>
            <a:r>
              <a:rPr lang="en-GB" sz="1600" b="1" u="none" strike="noStrike" dirty="0">
                <a:solidFill>
                  <a:srgbClr val="1E1F21"/>
                </a:solidFill>
                <a:effectLst/>
                <a:latin typeface="Helvetica" pitchFamily="2" charset="0"/>
              </a:rPr>
              <a:t>Regional Events</a:t>
            </a:r>
          </a:p>
          <a:p>
            <a:pPr>
              <a:lnSpc>
                <a:spcPts val="1660"/>
              </a:lnSpc>
            </a:pPr>
            <a:r>
              <a:rPr lang="en-GB" sz="1600" dirty="0">
                <a:solidFill>
                  <a:srgbClr val="009E99"/>
                </a:solidFill>
                <a:latin typeface="Helvetica" pitchFamily="2" charset="0"/>
              </a:rPr>
              <a:t>12 November 2026: PERE, London, UK</a:t>
            </a:r>
          </a:p>
          <a:p>
            <a:pPr>
              <a:lnSpc>
                <a:spcPts val="1660"/>
              </a:lnSpc>
            </a:pPr>
            <a:r>
              <a:rPr lang="en-GB" sz="1600" dirty="0">
                <a:solidFill>
                  <a:srgbClr val="009E99"/>
                </a:solidFill>
                <a:latin typeface="Helvetica" pitchFamily="2" charset="0"/>
              </a:rPr>
              <a:t>Fall 2026: East Coast, Location TBC</a:t>
            </a:r>
            <a:endParaRPr lang="en-US" sz="1200" dirty="0">
              <a:solidFill>
                <a:srgbClr val="009E99"/>
              </a:solidFill>
              <a:latin typeface="Helvetica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0228EFB-729A-39AF-6813-7110D43A7D78}"/>
              </a:ext>
            </a:extLst>
          </p:cNvPr>
          <p:cNvSpPr txBox="1"/>
          <p:nvPr/>
        </p:nvSpPr>
        <p:spPr>
          <a:xfrm>
            <a:off x="201205" y="6497179"/>
            <a:ext cx="1188949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67" dirty="0">
                <a:solidFill>
                  <a:schemeClr val="bg1"/>
                </a:solidFill>
                <a:latin typeface="+mj-lt"/>
                <a:ea typeface="+mj-ea"/>
                <a:cs typeface="Helvetica" panose="020B0604020202020204" pitchFamily="34" charset="0"/>
              </a:rPr>
              <a:t>Visit the GEO website for webcasts, event information and to register &gt;&gt;&gt; </a:t>
            </a:r>
            <a:r>
              <a:rPr lang="en-US" sz="1600" b="1" dirty="0">
                <a:solidFill>
                  <a:schemeClr val="bg1"/>
                </a:solidFill>
                <a:latin typeface="+mj-lt"/>
                <a:ea typeface="+mj-ea"/>
                <a:cs typeface="Helvetica" panose="020B0604020202020204" pitchFamily="34" charset="0"/>
              </a:rPr>
              <a:t>globalequity.org/event-calendar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50F467-7FE4-CFC4-4C05-6D6DE09BD50C}"/>
              </a:ext>
            </a:extLst>
          </p:cNvPr>
          <p:cNvSpPr txBox="1"/>
          <p:nvPr/>
        </p:nvSpPr>
        <p:spPr>
          <a:xfrm>
            <a:off x="7833344" y="5526246"/>
            <a:ext cx="4554751" cy="9643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660"/>
              </a:lnSpc>
            </a:pPr>
            <a:r>
              <a:rPr lang="en-GB" sz="1600" b="1" u="none" strike="noStrike" dirty="0">
                <a:effectLst/>
                <a:latin typeface="Helvetica" pitchFamily="2" charset="0"/>
              </a:rPr>
              <a:t>28</a:t>
            </a:r>
            <a:r>
              <a:rPr lang="en-GB" sz="1600" b="1" u="none" strike="noStrike" baseline="30000" dirty="0">
                <a:effectLst/>
                <a:latin typeface="Helvetica" pitchFamily="2" charset="0"/>
              </a:rPr>
              <a:t>th</a:t>
            </a:r>
            <a:r>
              <a:rPr lang="en-GB" sz="1600" b="1" u="none" strike="noStrike" dirty="0">
                <a:effectLst/>
                <a:latin typeface="Helvetica" pitchFamily="2" charset="0"/>
              </a:rPr>
              <a:t> Annual Conference/ 2027 GEO Awards</a:t>
            </a:r>
            <a:br>
              <a:rPr lang="en-GB" sz="1600" u="none" strike="noStrike" dirty="0">
                <a:effectLst/>
                <a:latin typeface="Helvetica" pitchFamily="2" charset="0"/>
              </a:rPr>
            </a:br>
            <a:r>
              <a:rPr lang="en-GB" sz="1400" u="none" strike="noStrike" dirty="0">
                <a:effectLst/>
                <a:latin typeface="Helvetica" pitchFamily="2" charset="0"/>
              </a:rPr>
              <a:t>Join 400+ global professionals at our flagship event </a:t>
            </a:r>
            <a:r>
              <a:rPr lang="en-GB" sz="1600" dirty="0">
                <a:solidFill>
                  <a:srgbClr val="009E99"/>
                </a:solidFill>
                <a:latin typeface="Helvetica" pitchFamily="2" charset="0"/>
              </a:rPr>
              <a:t>19-21 April 2027: Copenhagen, Denmark </a:t>
            </a:r>
            <a:br>
              <a:rPr lang="en-GB" sz="1600" dirty="0">
                <a:solidFill>
                  <a:srgbClr val="009E99"/>
                </a:solidFill>
                <a:latin typeface="Helvetica" pitchFamily="2" charset="0"/>
              </a:rPr>
            </a:br>
            <a:endParaRPr lang="en-US" sz="1600" b="1" dirty="0">
              <a:solidFill>
                <a:srgbClr val="7F28CC"/>
              </a:solidFill>
              <a:latin typeface="Helvetica" pitchFamily="2" charset="0"/>
            </a:endParaRPr>
          </a:p>
        </p:txBody>
      </p:sp>
      <p:pic>
        <p:nvPicPr>
          <p:cNvPr id="20" name="Picture 19" descr="A blue and green logo&#10;&#10;Description automatically generated">
            <a:extLst>
              <a:ext uri="{FF2B5EF4-FFF2-40B4-BE49-F238E27FC236}">
                <a16:creationId xmlns:a16="http://schemas.microsoft.com/office/drawing/2014/main" id="{F6144FED-3A12-38C2-78B7-320B845E280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4221" y="3877059"/>
            <a:ext cx="3166490" cy="1631335"/>
          </a:xfrm>
          <a:prstGeom prst="rect">
            <a:avLst/>
          </a:prstGeom>
        </p:spPr>
      </p:pic>
      <p:sp>
        <p:nvSpPr>
          <p:cNvPr id="10" name="Text Placeholder 35">
            <a:extLst>
              <a:ext uri="{FF2B5EF4-FFF2-40B4-BE49-F238E27FC236}">
                <a16:creationId xmlns:a16="http://schemas.microsoft.com/office/drawing/2014/main" id="{27926249-1B5F-1439-2E78-6B97ADC79443}"/>
              </a:ext>
            </a:extLst>
          </p:cNvPr>
          <p:cNvSpPr txBox="1">
            <a:spLocks/>
          </p:cNvSpPr>
          <p:nvPr/>
        </p:nvSpPr>
        <p:spPr>
          <a:xfrm>
            <a:off x="379185" y="2868370"/>
            <a:ext cx="2725625" cy="360815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 kern="1200">
                <a:solidFill>
                  <a:srgbClr val="00B0F0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660"/>
              </a:lnSpc>
            </a:pPr>
            <a:r>
              <a:rPr lang="en-GB" sz="1600" u="none" strike="noStrike" dirty="0">
                <a:solidFill>
                  <a:srgbClr val="1E1F21"/>
                </a:solidFill>
                <a:effectLst/>
                <a:latin typeface="Helvetica" pitchFamily="2" charset="0"/>
              </a:rPr>
              <a:t>GEO Fellowship</a:t>
            </a:r>
            <a:br>
              <a:rPr lang="en-GB" sz="1600" u="none" strike="noStrike" dirty="0">
                <a:solidFill>
                  <a:srgbClr val="1E1F21"/>
                </a:solidFill>
                <a:effectLst/>
                <a:latin typeface="Helvetica" pitchFamily="2" charset="0"/>
              </a:rPr>
            </a:br>
            <a:r>
              <a:rPr lang="en-GB" sz="1400" b="0" u="none" strike="noStrike" dirty="0">
                <a:solidFill>
                  <a:srgbClr val="1E1F21"/>
                </a:solidFill>
                <a:effectLst/>
                <a:latin typeface="Helvetica" pitchFamily="2" charset="0"/>
              </a:rPr>
              <a:t>Get the recognition you deserve</a:t>
            </a:r>
          </a:p>
          <a:p>
            <a:r>
              <a:rPr lang="en-US" sz="1600" b="0" dirty="0">
                <a:solidFill>
                  <a:srgbClr val="009E99"/>
                </a:solidFill>
                <a:latin typeface="Helvetica" pitchFamily="2" charset="0"/>
              </a:rPr>
              <a:t>By 30 June 2026</a:t>
            </a:r>
            <a:endParaRPr lang="en-US" sz="1600" b="0" dirty="0">
              <a:solidFill>
                <a:srgbClr val="1E1F21"/>
              </a:solidFill>
              <a:latin typeface="Helvetica" pitchFamily="2" charset="0"/>
            </a:endParaRPr>
          </a:p>
        </p:txBody>
      </p:sp>
      <p:sp>
        <p:nvSpPr>
          <p:cNvPr id="12" name="Text Placeholder 35">
            <a:extLst>
              <a:ext uri="{FF2B5EF4-FFF2-40B4-BE49-F238E27FC236}">
                <a16:creationId xmlns:a16="http://schemas.microsoft.com/office/drawing/2014/main" id="{029DE190-E8A8-13E5-ECDA-CF616726DAAD}"/>
              </a:ext>
            </a:extLst>
          </p:cNvPr>
          <p:cNvSpPr txBox="1">
            <a:spLocks/>
          </p:cNvSpPr>
          <p:nvPr/>
        </p:nvSpPr>
        <p:spPr>
          <a:xfrm>
            <a:off x="8243567" y="2959382"/>
            <a:ext cx="2294327" cy="360815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 kern="1200">
                <a:solidFill>
                  <a:srgbClr val="00B0F0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660"/>
              </a:lnSpc>
            </a:pPr>
            <a:r>
              <a:rPr lang="en-GB" sz="1600" u="none" strike="noStrike" dirty="0">
                <a:solidFill>
                  <a:srgbClr val="1E1F21"/>
                </a:solidFill>
                <a:effectLst/>
                <a:latin typeface="Helvetica" pitchFamily="2" charset="0"/>
              </a:rPr>
              <a:t>Future Leader</a:t>
            </a:r>
          </a:p>
          <a:p>
            <a:pPr>
              <a:lnSpc>
                <a:spcPts val="1660"/>
              </a:lnSpc>
            </a:pPr>
            <a:r>
              <a:rPr lang="en-GB" sz="1400" b="0" dirty="0">
                <a:solidFill>
                  <a:srgbClr val="1E1F21"/>
                </a:solidFill>
                <a:latin typeface="Helvetica" pitchFamily="2" charset="0"/>
              </a:rPr>
              <a:t>Apply for the next class</a:t>
            </a:r>
            <a:endParaRPr lang="en-GB" sz="1400" b="0" u="none" strike="noStrike" dirty="0">
              <a:solidFill>
                <a:srgbClr val="1E1F21"/>
              </a:solidFill>
              <a:effectLst/>
              <a:latin typeface="Helvetica" pitchFamily="2" charset="0"/>
            </a:endParaRPr>
          </a:p>
          <a:p>
            <a:r>
              <a:rPr lang="en-US" sz="1600" b="0" dirty="0">
                <a:solidFill>
                  <a:srgbClr val="009E99"/>
                </a:solidFill>
                <a:latin typeface="Helvetica" pitchFamily="2" charset="0"/>
              </a:rPr>
              <a:t>By 1 August annually</a:t>
            </a:r>
            <a:endParaRPr lang="en-US" sz="1600" b="0" dirty="0">
              <a:solidFill>
                <a:srgbClr val="1E1F21"/>
              </a:solidFill>
              <a:latin typeface="Helvetica" pitchFamily="2" charset="0"/>
            </a:endParaRPr>
          </a:p>
        </p:txBody>
      </p:sp>
      <p:pic>
        <p:nvPicPr>
          <p:cNvPr id="21" name="Picture 20" descr="A colorful logo with text&#10;&#10;AI-generated content may be incorrect.">
            <a:extLst>
              <a:ext uri="{FF2B5EF4-FFF2-40B4-BE49-F238E27FC236}">
                <a16:creationId xmlns:a16="http://schemas.microsoft.com/office/drawing/2014/main" id="{8C8C85A7-0B81-24F2-AA6C-ED8959976B5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56309" y="1840297"/>
            <a:ext cx="1730689" cy="739092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A0AAC566-79D9-7290-6175-A8B245D44828}"/>
              </a:ext>
            </a:extLst>
          </p:cNvPr>
          <p:cNvSpPr txBox="1"/>
          <p:nvPr/>
        </p:nvSpPr>
        <p:spPr>
          <a:xfrm>
            <a:off x="8556310" y="1632335"/>
            <a:ext cx="1584604" cy="2452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EMERGING</a:t>
            </a:r>
            <a:r>
              <a:rPr lang="en-GB" sz="1200" dirty="0">
                <a:latin typeface="+mj-lt"/>
              </a:rPr>
              <a:t>LEADER</a:t>
            </a:r>
            <a:endParaRPr lang="en-GB" sz="1200" b="1" dirty="0">
              <a:latin typeface="+mj-lt"/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B4FECEBE-34EA-29C5-3E9F-F4AD08CFD68C}"/>
              </a:ext>
            </a:extLst>
          </p:cNvPr>
          <p:cNvGrpSpPr/>
          <p:nvPr/>
        </p:nvGrpSpPr>
        <p:grpSpPr>
          <a:xfrm>
            <a:off x="379185" y="1709306"/>
            <a:ext cx="2151696" cy="1102972"/>
            <a:chOff x="975238" y="1655642"/>
            <a:chExt cx="2151696" cy="1102972"/>
          </a:xfrm>
        </p:grpSpPr>
        <p:pic>
          <p:nvPicPr>
            <p:cNvPr id="4" name="Picture 3" descr="Logo, company name&#10;&#10;Description automatically generated">
              <a:extLst>
                <a:ext uri="{FF2B5EF4-FFF2-40B4-BE49-F238E27FC236}">
                  <a16:creationId xmlns:a16="http://schemas.microsoft.com/office/drawing/2014/main" id="{755D6190-48D1-5CE6-7905-9BB3A0B387F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015123" y="1894127"/>
              <a:ext cx="1634892" cy="864487"/>
            </a:xfrm>
            <a:prstGeom prst="rect">
              <a:avLst/>
            </a:prstGeom>
          </p:spPr>
        </p:pic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FC13CF2F-037C-769E-8CD5-423D1C2F7C04}"/>
                </a:ext>
              </a:extLst>
            </p:cNvPr>
            <p:cNvSpPr txBox="1"/>
            <p:nvPr/>
          </p:nvSpPr>
          <p:spPr>
            <a:xfrm>
              <a:off x="975238" y="1655642"/>
              <a:ext cx="2151696" cy="3082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b="1" dirty="0">
                  <a:latin typeface="+mj-lt"/>
                </a:rPr>
                <a:t>INDUSTRY</a:t>
              </a:r>
              <a:r>
                <a:rPr lang="en-GB" sz="1200" dirty="0">
                  <a:latin typeface="+mj-lt"/>
                </a:rPr>
                <a:t>LEADER</a:t>
              </a:r>
              <a:endParaRPr lang="en-GB" sz="1200" b="1" dirty="0">
                <a:latin typeface="+mj-lt"/>
              </a:endParaRPr>
            </a:p>
          </p:txBody>
        </p:sp>
      </p:grpSp>
      <p:pic>
        <p:nvPicPr>
          <p:cNvPr id="13" name="Picture 12">
            <a:extLst>
              <a:ext uri="{FF2B5EF4-FFF2-40B4-BE49-F238E27FC236}">
                <a16:creationId xmlns:a16="http://schemas.microsoft.com/office/drawing/2014/main" id="{178D2039-DC78-FE42-403D-588A79D1478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47225" y="1463348"/>
            <a:ext cx="3013952" cy="1551144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FD7D6DD-1656-E06A-E7F9-667A08841703}"/>
              </a:ext>
            </a:extLst>
          </p:cNvPr>
          <p:cNvCxnSpPr/>
          <p:nvPr/>
        </p:nvCxnSpPr>
        <p:spPr>
          <a:xfrm>
            <a:off x="7741761" y="1879073"/>
            <a:ext cx="0" cy="1978594"/>
          </a:xfrm>
          <a:prstGeom prst="line">
            <a:avLst/>
          </a:prstGeom>
          <a:ln w="25400">
            <a:solidFill>
              <a:srgbClr val="009E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B5A6D697-15BE-12F4-916D-2B17535E2BB6}"/>
              </a:ext>
            </a:extLst>
          </p:cNvPr>
          <p:cNvSpPr txBox="1"/>
          <p:nvPr/>
        </p:nvSpPr>
        <p:spPr>
          <a:xfrm>
            <a:off x="4404221" y="2899552"/>
            <a:ext cx="2452122" cy="7463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660"/>
              </a:lnSpc>
            </a:pPr>
            <a:r>
              <a:rPr lang="en-GB" sz="1600" b="1" dirty="0" err="1">
                <a:solidFill>
                  <a:srgbClr val="1E1F21"/>
                </a:solidFill>
                <a:latin typeface="Helvetica" pitchFamily="2" charset="0"/>
              </a:rPr>
              <a:t>GEOelevate</a:t>
            </a:r>
            <a:endParaRPr lang="en-GB" sz="1600" b="1" dirty="0">
              <a:solidFill>
                <a:srgbClr val="1E1F21"/>
              </a:solidFill>
              <a:latin typeface="Helvetica" pitchFamily="2" charset="0"/>
            </a:endParaRPr>
          </a:p>
          <a:p>
            <a:pPr>
              <a:lnSpc>
                <a:spcPts val="1660"/>
              </a:lnSpc>
            </a:pPr>
            <a:r>
              <a:rPr lang="en-GB" sz="1400" dirty="0">
                <a:solidFill>
                  <a:srgbClr val="1E1F21"/>
                </a:solidFill>
                <a:latin typeface="Helvetica" pitchFamily="2" charset="0"/>
              </a:rPr>
              <a:t>Join as a mentor or mentee</a:t>
            </a:r>
          </a:p>
          <a:p>
            <a:pPr>
              <a:lnSpc>
                <a:spcPts val="1660"/>
              </a:lnSpc>
            </a:pPr>
            <a:r>
              <a:rPr lang="en-GB" sz="1600" u="none" strike="noStrike" dirty="0">
                <a:solidFill>
                  <a:srgbClr val="009E99"/>
                </a:solidFill>
                <a:effectLst/>
                <a:latin typeface="Helvetica" pitchFamily="2" charset="0"/>
              </a:rPr>
              <a:t>30 June 2026</a:t>
            </a:r>
            <a:endParaRPr lang="en-US" sz="1200" dirty="0">
              <a:solidFill>
                <a:srgbClr val="009E99"/>
              </a:solidFill>
              <a:latin typeface="Helvetica" pitchFamily="2" charset="0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92768B1-4CAC-735E-EA61-4F4A674E57F0}"/>
              </a:ext>
            </a:extLst>
          </p:cNvPr>
          <p:cNvCxnSpPr/>
          <p:nvPr/>
        </p:nvCxnSpPr>
        <p:spPr>
          <a:xfrm>
            <a:off x="3781481" y="1879073"/>
            <a:ext cx="0" cy="1978594"/>
          </a:xfrm>
          <a:prstGeom prst="line">
            <a:avLst/>
          </a:prstGeom>
          <a:ln w="25400">
            <a:solidFill>
              <a:srgbClr val="009E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963E0E27-30D8-2C36-03D2-2CC704BA4762}"/>
              </a:ext>
            </a:extLst>
          </p:cNvPr>
          <p:cNvCxnSpPr>
            <a:cxnSpLocks/>
          </p:cNvCxnSpPr>
          <p:nvPr/>
        </p:nvCxnSpPr>
        <p:spPr>
          <a:xfrm>
            <a:off x="7753588" y="3848285"/>
            <a:ext cx="0" cy="2429383"/>
          </a:xfrm>
          <a:prstGeom prst="line">
            <a:avLst/>
          </a:prstGeom>
          <a:ln w="25400">
            <a:solidFill>
              <a:srgbClr val="009E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Picture 30">
            <a:extLst>
              <a:ext uri="{FF2B5EF4-FFF2-40B4-BE49-F238E27FC236}">
                <a16:creationId xmlns:a16="http://schemas.microsoft.com/office/drawing/2014/main" id="{CBA175A9-3D35-79EF-ECF9-5A2F74D8E49A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47099" b="-381"/>
          <a:stretch>
            <a:fillRect/>
          </a:stretch>
        </p:blipFill>
        <p:spPr>
          <a:xfrm>
            <a:off x="239940" y="3863974"/>
            <a:ext cx="3532603" cy="1489607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9DC4A096-A67A-44EC-FE93-511480C97A3F}"/>
              </a:ext>
            </a:extLst>
          </p:cNvPr>
          <p:cNvSpPr txBox="1"/>
          <p:nvPr/>
        </p:nvSpPr>
        <p:spPr>
          <a:xfrm>
            <a:off x="126978" y="5495097"/>
            <a:ext cx="4060801" cy="7463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660"/>
              </a:lnSpc>
            </a:pPr>
            <a:r>
              <a:rPr lang="en-GB" sz="1600" b="1" u="none" strike="noStrike" dirty="0">
                <a:solidFill>
                  <a:srgbClr val="1E1F21"/>
                </a:solidFill>
                <a:effectLst/>
                <a:latin typeface="Helvetica" pitchFamily="2" charset="0"/>
              </a:rPr>
              <a:t>Industry Events</a:t>
            </a:r>
            <a:br>
              <a:rPr lang="en-GB" sz="1600" b="1" u="none" strike="noStrike" dirty="0">
                <a:solidFill>
                  <a:srgbClr val="1E1F21"/>
                </a:solidFill>
                <a:effectLst/>
                <a:latin typeface="Helvetica" pitchFamily="2" charset="0"/>
              </a:rPr>
            </a:br>
            <a:r>
              <a:rPr lang="en-GB" sz="1400" dirty="0">
                <a:solidFill>
                  <a:srgbClr val="1E1F21"/>
                </a:solidFill>
                <a:latin typeface="Helvetica" pitchFamily="2" charset="0"/>
              </a:rPr>
              <a:t>A joint share plans forum</a:t>
            </a:r>
          </a:p>
          <a:p>
            <a:pPr>
              <a:lnSpc>
                <a:spcPts val="1660"/>
              </a:lnSpc>
            </a:pPr>
            <a:r>
              <a:rPr lang="en-GB" sz="1600" dirty="0">
                <a:solidFill>
                  <a:srgbClr val="009E99"/>
                </a:solidFill>
                <a:latin typeface="Helvetica" pitchFamily="2" charset="0"/>
              </a:rPr>
              <a:t>11 June 2026: Dublin, Ireland</a:t>
            </a:r>
            <a:endParaRPr lang="en-US" sz="1200" dirty="0">
              <a:solidFill>
                <a:srgbClr val="009E99"/>
              </a:solidFill>
              <a:latin typeface="Helvetica" pitchFamily="2" charset="0"/>
            </a:endParaRP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1762998-6314-2A87-E1C2-B930C58512C8}"/>
              </a:ext>
            </a:extLst>
          </p:cNvPr>
          <p:cNvGrpSpPr/>
          <p:nvPr/>
        </p:nvGrpSpPr>
        <p:grpSpPr>
          <a:xfrm>
            <a:off x="7744209" y="3860689"/>
            <a:ext cx="4142991" cy="1489607"/>
            <a:chOff x="7744209" y="3860689"/>
            <a:chExt cx="4142991" cy="1489607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26EDDB07-7296-F02E-AEB6-A8B7EC8921A7}"/>
                </a:ext>
              </a:extLst>
            </p:cNvPr>
            <p:cNvSpPr/>
            <p:nvPr/>
          </p:nvSpPr>
          <p:spPr>
            <a:xfrm>
              <a:off x="7744209" y="3860689"/>
              <a:ext cx="4142991" cy="1489607"/>
            </a:xfrm>
            <a:prstGeom prst="rect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ED4615D8-8DF6-CF0A-7FBE-4867524D88AC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1937" b="31526"/>
            <a:stretch>
              <a:fillRect/>
            </a:stretch>
          </p:blipFill>
          <p:spPr>
            <a:xfrm>
              <a:off x="8243567" y="3901078"/>
              <a:ext cx="3075831" cy="143141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7117142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A7F85772-CA24-6E6C-1F2B-7227AFE0F596}"/>
              </a:ext>
            </a:extLst>
          </p:cNvPr>
          <p:cNvSpPr txBox="1">
            <a:spLocks/>
          </p:cNvSpPr>
          <p:nvPr/>
        </p:nvSpPr>
        <p:spPr>
          <a:xfrm>
            <a:off x="2525200" y="3540139"/>
            <a:ext cx="3799399" cy="155212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75000"/>
              </a:lnSpc>
            </a:pPr>
            <a:r>
              <a:rPr lang="en-US" sz="23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JOIN US AT OUR</a:t>
            </a:r>
            <a:br>
              <a:rPr lang="en-US" sz="23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</a:br>
            <a:r>
              <a:rPr lang="en-US" sz="23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24TH ANNUAL</a:t>
            </a:r>
            <a:br>
              <a:rPr lang="en-US" sz="23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</a:br>
            <a:r>
              <a:rPr lang="en-US" sz="23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CONFERENCE</a:t>
            </a:r>
            <a:endParaRPr lang="en-US" sz="2300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3161B8-2F65-E462-353B-1BFA5A10D531}"/>
              </a:ext>
            </a:extLst>
          </p:cNvPr>
          <p:cNvSpPr txBox="1"/>
          <p:nvPr/>
        </p:nvSpPr>
        <p:spPr>
          <a:xfrm>
            <a:off x="6423497" y="1559218"/>
            <a:ext cx="5436141" cy="51090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1600" b="1" dirty="0">
                <a:solidFill>
                  <a:srgbClr val="7F28CC"/>
                </a:solidFill>
                <a:effectLst/>
                <a:latin typeface="+mj-lt"/>
              </a:rPr>
              <a:t>It was an excellent conference. All of my goals were met.</a:t>
            </a:r>
          </a:p>
          <a:p>
            <a:pPr algn="ctr">
              <a:buNone/>
            </a:pPr>
            <a:r>
              <a:rPr lang="en-US" sz="1000" dirty="0">
                <a:effectLst/>
                <a:latin typeface="+mj-lt"/>
              </a:rPr>
              <a:t> </a:t>
            </a:r>
          </a:p>
          <a:p>
            <a:pPr algn="ctr">
              <a:buNone/>
            </a:pPr>
            <a:r>
              <a:rPr lang="en-US" sz="1600" b="1" dirty="0">
                <a:solidFill>
                  <a:srgbClr val="FF0000"/>
                </a:solidFill>
                <a:effectLst/>
                <a:latin typeface="+mj-lt"/>
              </a:rPr>
              <a:t>The conference does a great job of connecting first-time attendees and making everyone feel welcome.</a:t>
            </a:r>
          </a:p>
          <a:p>
            <a:pPr algn="ctr">
              <a:buNone/>
            </a:pPr>
            <a:r>
              <a:rPr lang="en-US" sz="1000" dirty="0">
                <a:effectLst/>
                <a:latin typeface="+mj-lt"/>
              </a:rPr>
              <a:t> </a:t>
            </a:r>
          </a:p>
          <a:p>
            <a:pPr algn="ctr">
              <a:buNone/>
            </a:pPr>
            <a:r>
              <a:rPr lang="en-US" sz="1600" b="1" dirty="0">
                <a:effectLst/>
                <a:latin typeface="+mj-lt"/>
              </a:rPr>
              <a:t>The breakout sessions are a great source of information and insights.</a:t>
            </a:r>
          </a:p>
          <a:p>
            <a:pPr algn="ctr">
              <a:buNone/>
            </a:pPr>
            <a:r>
              <a:rPr lang="en-US" sz="1000" dirty="0">
                <a:effectLst/>
                <a:latin typeface="+mj-lt"/>
              </a:rPr>
              <a:t> </a:t>
            </a:r>
          </a:p>
          <a:p>
            <a:pPr algn="ctr">
              <a:buNone/>
            </a:pPr>
            <a:r>
              <a:rPr lang="en-US" sz="1600" b="1" dirty="0">
                <a:solidFill>
                  <a:srgbClr val="FF9900"/>
                </a:solidFill>
                <a:effectLst/>
                <a:latin typeface="+mj-lt"/>
              </a:rPr>
              <a:t>Interaction with the speakers was amazing!</a:t>
            </a:r>
          </a:p>
          <a:p>
            <a:pPr algn="ctr">
              <a:buNone/>
            </a:pPr>
            <a:r>
              <a:rPr lang="en-US" sz="1000" dirty="0">
                <a:effectLst/>
                <a:latin typeface="+mj-lt"/>
              </a:rPr>
              <a:t> </a:t>
            </a:r>
          </a:p>
          <a:p>
            <a:pPr algn="ctr">
              <a:buNone/>
            </a:pPr>
            <a:r>
              <a:rPr lang="en-US" sz="1600" b="1" dirty="0">
                <a:effectLst/>
                <a:latin typeface="+mj-lt"/>
              </a:rPr>
              <a:t>Networking was fantastic. I made some great new connections</a:t>
            </a:r>
          </a:p>
          <a:p>
            <a:pPr algn="ctr">
              <a:buNone/>
            </a:pPr>
            <a:r>
              <a:rPr lang="en-US" sz="1000" dirty="0">
                <a:effectLst/>
                <a:latin typeface="+mj-lt"/>
              </a:rPr>
              <a:t> </a:t>
            </a:r>
          </a:p>
          <a:p>
            <a:pPr algn="ctr">
              <a:buNone/>
            </a:pPr>
            <a:r>
              <a:rPr lang="en-US" sz="1600" b="1" dirty="0">
                <a:solidFill>
                  <a:srgbClr val="7F28CC"/>
                </a:solidFill>
                <a:effectLst/>
                <a:latin typeface="+mj-lt"/>
              </a:rPr>
              <a:t>The sessions were well attended and more of a working session, which was nice.</a:t>
            </a:r>
          </a:p>
          <a:p>
            <a:pPr algn="ctr">
              <a:buNone/>
            </a:pPr>
            <a:r>
              <a:rPr lang="en-US" sz="1000" dirty="0">
                <a:effectLst/>
                <a:latin typeface="+mj-lt"/>
              </a:rPr>
              <a:t> </a:t>
            </a:r>
          </a:p>
          <a:p>
            <a:pPr algn="ctr">
              <a:buNone/>
            </a:pPr>
            <a:r>
              <a:rPr lang="en-US" sz="1600" b="1" dirty="0">
                <a:solidFill>
                  <a:srgbClr val="FF0000"/>
                </a:solidFill>
                <a:effectLst/>
                <a:latin typeface="+mj-lt"/>
              </a:rPr>
              <a:t>The heavy amount of issuers in comparison to vendors was great. </a:t>
            </a:r>
          </a:p>
          <a:p>
            <a:pPr algn="ctr">
              <a:buNone/>
            </a:pPr>
            <a:r>
              <a:rPr lang="en-US" sz="1000" dirty="0">
                <a:effectLst/>
                <a:latin typeface="+mj-lt"/>
              </a:rPr>
              <a:t> </a:t>
            </a:r>
          </a:p>
          <a:p>
            <a:pPr algn="ctr">
              <a:buNone/>
            </a:pPr>
            <a:r>
              <a:rPr lang="en-US" sz="1600" b="1" dirty="0">
                <a:solidFill>
                  <a:srgbClr val="FF9900"/>
                </a:solidFill>
                <a:latin typeface="+mj-lt"/>
              </a:rPr>
              <a:t>I loved b</a:t>
            </a:r>
            <a:r>
              <a:rPr lang="en-US" sz="1600" b="1" dirty="0">
                <a:solidFill>
                  <a:srgbClr val="FF9900"/>
                </a:solidFill>
                <a:effectLst/>
                <a:latin typeface="+mj-lt"/>
              </a:rPr>
              <a:t>eing able to meetup and learn about how other non-U.S. focused countries are treating employees and equity.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AAE79B2-F4DF-8362-40A8-D8611486B0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99" r="5367"/>
          <a:stretch>
            <a:fillRect/>
          </a:stretch>
        </p:blipFill>
        <p:spPr>
          <a:xfrm>
            <a:off x="0" y="0"/>
            <a:ext cx="6160852" cy="6858000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D9A3F30A-51F6-0870-2E39-54A2E6154FFF}"/>
              </a:ext>
            </a:extLst>
          </p:cNvPr>
          <p:cNvGrpSpPr/>
          <p:nvPr/>
        </p:nvGrpSpPr>
        <p:grpSpPr>
          <a:xfrm>
            <a:off x="6160852" y="-67017"/>
            <a:ext cx="6031148" cy="1371600"/>
            <a:chOff x="6160851" y="-9728"/>
            <a:chExt cx="6031148" cy="1122884"/>
          </a:xfrm>
        </p:grpSpPr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B2F61148-62D4-9972-5E00-2E7752A84CD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394689" y="0"/>
              <a:ext cx="2797310" cy="1113156"/>
            </a:xfrm>
            <a:prstGeom prst="rect">
              <a:avLst/>
            </a:prstGeom>
          </p:spPr>
        </p:pic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6368C9C7-3C96-BAF6-5907-596AD942066D}"/>
                </a:ext>
              </a:extLst>
            </p:cNvPr>
            <p:cNvSpPr/>
            <p:nvPr/>
          </p:nvSpPr>
          <p:spPr>
            <a:xfrm>
              <a:off x="6160851" y="-9728"/>
              <a:ext cx="3518169" cy="1113156"/>
            </a:xfrm>
            <a:prstGeom prst="rect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3200" dirty="0">
                <a:latin typeface="+mj-lt"/>
              </a:endParaRPr>
            </a:p>
          </p:txBody>
        </p:sp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id="{D2D50679-F6A8-CCDE-EBAA-14124BDDB68F}"/>
              </a:ext>
            </a:extLst>
          </p:cNvPr>
          <p:cNvSpPr txBox="1"/>
          <p:nvPr/>
        </p:nvSpPr>
        <p:spPr>
          <a:xfrm>
            <a:off x="6423497" y="461703"/>
            <a:ext cx="56550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+mj-lt"/>
              </a:rPr>
              <a:t>What attendees said…</a:t>
            </a:r>
          </a:p>
          <a:p>
            <a:endParaRPr lang="en-GB" sz="2400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18319462"/>
      </p:ext>
    </p:extLst>
  </p:cSld>
  <p:clrMapOvr>
    <a:masterClrMapping/>
  </p:clrMapOvr>
  <p:transition spd="med" advClick="0" advTm="11000">
    <p:fade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7D059726-5037-4EE5-DD78-454974F4488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E87953-02AC-1D1A-9A71-D72018D2243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80506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D5236E1-0347-2314-5F13-1FD8BB490C8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Add your content slides from this point forward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05335B-D090-DC18-D07C-44B28706DA0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2321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76C2A3-765D-7C6D-62A5-D960FD31C65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/>
              <a:t>THANK YOU FOR ATTENDING</a:t>
            </a:r>
          </a:p>
        </p:txBody>
      </p:sp>
    </p:spTree>
    <p:extLst>
      <p:ext uri="{BB962C8B-B14F-4D97-AF65-F5344CB8AC3E}">
        <p14:creationId xmlns:p14="http://schemas.microsoft.com/office/powerpoint/2010/main" val="1654091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24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7F28CC"/>
      </a:accent1>
      <a:accent2>
        <a:srgbClr val="090C37"/>
      </a:accent2>
      <a:accent3>
        <a:srgbClr val="000000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328">
      <a:majorFont>
        <a:latin typeface="Century Gothic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8142</TotalTime>
  <Words>1081</Words>
  <Application>Microsoft Office PowerPoint</Application>
  <PresentationFormat>Widescreen</PresentationFormat>
  <Paragraphs>162</Paragraphs>
  <Slides>38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4" baseType="lpstr">
      <vt:lpstr>Verdana</vt:lpstr>
      <vt:lpstr>Arial</vt:lpstr>
      <vt:lpstr>Helvetica</vt:lpstr>
      <vt:lpstr>Century Gothic</vt:lpstr>
      <vt:lpstr>Wingdings</vt:lpstr>
      <vt:lpstr>Office Theme</vt:lpstr>
      <vt:lpstr>PowerPoint Presentation</vt:lpstr>
      <vt:lpstr>WELCOME TO THE ATLANTA CHAPTER MEETING</vt:lpstr>
      <vt:lpstr>WELCOME TO THE BELGIUM CHAPTER MEETING</vt:lpstr>
      <vt:lpstr>WELCOME TO THE BOSTON CHAPTER MEETING</vt:lpstr>
      <vt:lpstr>WELCOME TO THE BRAZIL CHAPTER MEETING</vt:lpstr>
      <vt:lpstr>WELCOME TO THE COLARADO CHAPTER MEETING</vt:lpstr>
      <vt:lpstr>WELCOME TO THE NORTHERN CALIFORNIA CHAPTER MEETING</vt:lpstr>
      <vt:lpstr>WELCOME TO THE GREATER CHINA CHAPTER MEETING</vt:lpstr>
      <vt:lpstr>WELCOME TO THE DACH CHAPTER MEETING</vt:lpstr>
      <vt:lpstr>WELCOME TO THE NORDIC CHAPTER MEETING</vt:lpstr>
      <vt:lpstr>WELCOME TO THE FRANCE CHAPTER MEETING</vt:lpstr>
      <vt:lpstr>WELCOME TO THE GREATER ROCKIES, UTAH CHAPTER MEETING</vt:lpstr>
      <vt:lpstr>WELCOME TO THE INDIA CHAPTER MEETING</vt:lpstr>
      <vt:lpstr>WELCOME TO THE ISRAEL CHAPTER MEETING</vt:lpstr>
      <vt:lpstr>WELCOME TO THE ITALY CHAPTER MEETING</vt:lpstr>
      <vt:lpstr>WELCOME TO THE MELBOURNE CHAPTER MEETING</vt:lpstr>
      <vt:lpstr>WELCOME TO THE MIDWEST CHAPTER MEETING</vt:lpstr>
      <vt:lpstr>WELCOME TO THE NETHERLANDS CHAPTER MEETING</vt:lpstr>
      <vt:lpstr>WELCOME TO THE NEW YORK CHAPTER MEETING</vt:lpstr>
      <vt:lpstr>WELCOME TO THE PACIFIC NORTHWEST CHAPTER MEETING</vt:lpstr>
      <vt:lpstr>WELCOME TO THE SINGAPORE CHAPTER MEETING</vt:lpstr>
      <vt:lpstr>WELCOME TO THE SOUTHWEST CHAPTER MEETING</vt:lpstr>
      <vt:lpstr>WELCOME TO THE SPAIN CHAPTER MEETING</vt:lpstr>
      <vt:lpstr>WELCOME TO THE SWISS ROMANDIE CHAPTER MEETING</vt:lpstr>
      <vt:lpstr>WELCOME TO THE SYDNEY CHAPTER MEETING</vt:lpstr>
      <vt:lpstr>WELCOME TO THE TEXAS CHAPTER MEETING</vt:lpstr>
      <vt:lpstr>WELCOME TO THE TORONTO CHAPTER MEETING</vt:lpstr>
      <vt:lpstr>WELCOME TO THE UK AND CHANNEL ISLANDS CHAPTER MEETING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Asraful Alam</dc:creator>
  <cp:lastModifiedBy>Kate Scorer</cp:lastModifiedBy>
  <cp:revision>128</cp:revision>
  <cp:lastPrinted>2023-05-08T12:38:51Z</cp:lastPrinted>
  <dcterms:created xsi:type="dcterms:W3CDTF">2023-02-25T02:40:37Z</dcterms:created>
  <dcterms:modified xsi:type="dcterms:W3CDTF">2026-05-18T16:50:12Z</dcterms:modified>
</cp:coreProperties>
</file>